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xlsx" ContentType="application/vnd.openxmlformats-officedocument.spreadsheetml.sheet"/>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1.xml" ContentType="application/vnd.openxmlformats-officedocument.presentationml.notesSlide+xml"/>
  <Override PartName="/ppt/notesSlides/notesSlide2.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21"/>
  </p:notesMasterIdLst>
  <p:sldIdLst>
    <p:sldId id="256" r:id="rId2"/>
    <p:sldId id="257" r:id="rId3"/>
    <p:sldId id="260" r:id="rId4"/>
    <p:sldId id="259" r:id="rId5"/>
    <p:sldId id="258" r:id="rId6"/>
    <p:sldId id="263" r:id="rId7"/>
    <p:sldId id="262" r:id="rId8"/>
    <p:sldId id="264" r:id="rId9"/>
    <p:sldId id="261" r:id="rId10"/>
    <p:sldId id="265" r:id="rId11"/>
    <p:sldId id="266" r:id="rId12"/>
    <p:sldId id="267" r:id="rId13"/>
    <p:sldId id="268" r:id="rId14"/>
    <p:sldId id="269" r:id="rId15"/>
    <p:sldId id="270" r:id="rId16"/>
    <p:sldId id="273" r:id="rId17"/>
    <p:sldId id="274" r:id="rId18"/>
    <p:sldId id="271" r:id="rId19"/>
    <p:sldId id="272"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9797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94660"/>
  </p:normalViewPr>
  <p:slideViewPr>
    <p:cSldViewPr snapToGrid="0">
      <p:cViewPr varScale="1">
        <p:scale>
          <a:sx n="108" d="100"/>
          <a:sy n="108" d="100"/>
        </p:scale>
        <p:origin x="654" y="1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pt-BR"/>
        </a:p>
      </c:txPr>
    </c:title>
    <c:autoTitleDeleted val="0"/>
    <c:plotArea>
      <c:layout/>
      <c:barChart>
        <c:barDir val="col"/>
        <c:grouping val="clustered"/>
        <c:varyColors val="0"/>
        <c:ser>
          <c:idx val="0"/>
          <c:order val="0"/>
          <c:tx>
            <c:strRef>
              <c:f>Planilha1!$B$1</c:f>
              <c:strCache>
                <c:ptCount val="1"/>
                <c:pt idx="0">
                  <c:v>% of drivers donating organs</c:v>
                </c:pt>
              </c:strCache>
            </c:strRef>
          </c:tx>
          <c:spPr>
            <a:solidFill>
              <a:schemeClr val="accent1"/>
            </a:solidFill>
            <a:ln>
              <a:noFill/>
            </a:ln>
            <a:effectLst/>
          </c:spPr>
          <c:invertIfNegative val="0"/>
          <c:dPt>
            <c:idx val="0"/>
            <c:invertIfNegative val="0"/>
            <c:bubble3D val="0"/>
            <c:spPr>
              <a:solidFill>
                <a:srgbClr val="0070C0"/>
              </a:solidFill>
              <a:ln>
                <a:noFill/>
              </a:ln>
              <a:effectLst/>
            </c:spPr>
            <c:extLst>
              <c:ext xmlns:c16="http://schemas.microsoft.com/office/drawing/2014/chart" uri="{C3380CC4-5D6E-409C-BE32-E72D297353CC}">
                <c16:uniqueId val="{0000000A-920E-4F48-A032-73F1DE8F2826}"/>
              </c:ext>
            </c:extLst>
          </c:dPt>
          <c:dPt>
            <c:idx val="1"/>
            <c:invertIfNegative val="0"/>
            <c:bubble3D val="0"/>
            <c:spPr>
              <a:solidFill>
                <a:srgbClr val="0070C0"/>
              </a:solidFill>
              <a:ln>
                <a:noFill/>
              </a:ln>
              <a:effectLst/>
            </c:spPr>
            <c:extLst>
              <c:ext xmlns:c16="http://schemas.microsoft.com/office/drawing/2014/chart" uri="{C3380CC4-5D6E-409C-BE32-E72D297353CC}">
                <c16:uniqueId val="{0000000B-920E-4F48-A032-73F1DE8F2826}"/>
              </c:ext>
            </c:extLst>
          </c:dPt>
          <c:dPt>
            <c:idx val="2"/>
            <c:invertIfNegative val="0"/>
            <c:bubble3D val="0"/>
            <c:spPr>
              <a:solidFill>
                <a:srgbClr val="0070C0"/>
              </a:solidFill>
              <a:ln>
                <a:noFill/>
              </a:ln>
              <a:effectLst/>
            </c:spPr>
            <c:extLst>
              <c:ext xmlns:c16="http://schemas.microsoft.com/office/drawing/2014/chart" uri="{C3380CC4-5D6E-409C-BE32-E72D297353CC}">
                <c16:uniqueId val="{0000000C-920E-4F48-A032-73F1DE8F2826}"/>
              </c:ext>
            </c:extLst>
          </c:dPt>
          <c:dPt>
            <c:idx val="3"/>
            <c:invertIfNegative val="0"/>
            <c:bubble3D val="0"/>
            <c:spPr>
              <a:solidFill>
                <a:srgbClr val="0070C0"/>
              </a:solidFill>
              <a:ln>
                <a:noFill/>
              </a:ln>
              <a:effectLst/>
            </c:spPr>
            <c:extLst>
              <c:ext xmlns:c16="http://schemas.microsoft.com/office/drawing/2014/chart" uri="{C3380CC4-5D6E-409C-BE32-E72D297353CC}">
                <c16:uniqueId val="{0000000D-920E-4F48-A032-73F1DE8F2826}"/>
              </c:ext>
            </c:extLst>
          </c:dPt>
          <c:dPt>
            <c:idx val="4"/>
            <c:invertIfNegative val="0"/>
            <c:bubble3D val="0"/>
            <c:spPr>
              <a:solidFill>
                <a:srgbClr val="FF0000"/>
              </a:solidFill>
              <a:ln>
                <a:noFill/>
              </a:ln>
              <a:effectLst/>
            </c:spPr>
            <c:extLst>
              <c:ext xmlns:c16="http://schemas.microsoft.com/office/drawing/2014/chart" uri="{C3380CC4-5D6E-409C-BE32-E72D297353CC}">
                <c16:uniqueId val="{00000003-920E-4F48-A032-73F1DE8F2826}"/>
              </c:ext>
            </c:extLst>
          </c:dPt>
          <c:dPt>
            <c:idx val="5"/>
            <c:invertIfNegative val="0"/>
            <c:bubble3D val="0"/>
            <c:spPr>
              <a:solidFill>
                <a:srgbClr val="FF0000"/>
              </a:solidFill>
              <a:ln>
                <a:noFill/>
              </a:ln>
              <a:effectLst/>
            </c:spPr>
            <c:extLst>
              <c:ext xmlns:c16="http://schemas.microsoft.com/office/drawing/2014/chart" uri="{C3380CC4-5D6E-409C-BE32-E72D297353CC}">
                <c16:uniqueId val="{00000004-920E-4F48-A032-73F1DE8F2826}"/>
              </c:ext>
            </c:extLst>
          </c:dPt>
          <c:dPt>
            <c:idx val="6"/>
            <c:invertIfNegative val="0"/>
            <c:bubble3D val="0"/>
            <c:spPr>
              <a:solidFill>
                <a:srgbClr val="FF0000"/>
              </a:solidFill>
              <a:ln>
                <a:noFill/>
              </a:ln>
              <a:effectLst/>
            </c:spPr>
            <c:extLst>
              <c:ext xmlns:c16="http://schemas.microsoft.com/office/drawing/2014/chart" uri="{C3380CC4-5D6E-409C-BE32-E72D297353CC}">
                <c16:uniqueId val="{00000005-920E-4F48-A032-73F1DE8F2826}"/>
              </c:ext>
            </c:extLst>
          </c:dPt>
          <c:dPt>
            <c:idx val="7"/>
            <c:invertIfNegative val="0"/>
            <c:bubble3D val="0"/>
            <c:spPr>
              <a:solidFill>
                <a:srgbClr val="FF0000"/>
              </a:solidFill>
              <a:ln>
                <a:noFill/>
              </a:ln>
              <a:effectLst/>
            </c:spPr>
            <c:extLst>
              <c:ext xmlns:c16="http://schemas.microsoft.com/office/drawing/2014/chart" uri="{C3380CC4-5D6E-409C-BE32-E72D297353CC}">
                <c16:uniqueId val="{00000006-920E-4F48-A032-73F1DE8F2826}"/>
              </c:ext>
            </c:extLst>
          </c:dPt>
          <c:dPt>
            <c:idx val="8"/>
            <c:invertIfNegative val="0"/>
            <c:bubble3D val="0"/>
            <c:spPr>
              <a:solidFill>
                <a:srgbClr val="FF0000"/>
              </a:solidFill>
              <a:ln>
                <a:noFill/>
              </a:ln>
              <a:effectLst/>
            </c:spPr>
            <c:extLst>
              <c:ext xmlns:c16="http://schemas.microsoft.com/office/drawing/2014/chart" uri="{C3380CC4-5D6E-409C-BE32-E72D297353CC}">
                <c16:uniqueId val="{00000007-920E-4F48-A032-73F1DE8F2826}"/>
              </c:ext>
            </c:extLst>
          </c:dPt>
          <c:dPt>
            <c:idx val="9"/>
            <c:invertIfNegative val="0"/>
            <c:bubble3D val="0"/>
            <c:spPr>
              <a:solidFill>
                <a:srgbClr val="FF0000"/>
              </a:solidFill>
              <a:ln>
                <a:noFill/>
              </a:ln>
              <a:effectLst/>
            </c:spPr>
            <c:extLst>
              <c:ext xmlns:c16="http://schemas.microsoft.com/office/drawing/2014/chart" uri="{C3380CC4-5D6E-409C-BE32-E72D297353CC}">
                <c16:uniqueId val="{00000008-920E-4F48-A032-73F1DE8F2826}"/>
              </c:ext>
            </c:extLst>
          </c:dPt>
          <c:dPt>
            <c:idx val="10"/>
            <c:invertIfNegative val="0"/>
            <c:bubble3D val="0"/>
            <c:spPr>
              <a:solidFill>
                <a:srgbClr val="FF0000"/>
              </a:solidFill>
              <a:ln>
                <a:noFill/>
              </a:ln>
              <a:effectLst/>
            </c:spPr>
            <c:extLst>
              <c:ext xmlns:c16="http://schemas.microsoft.com/office/drawing/2014/chart" uri="{C3380CC4-5D6E-409C-BE32-E72D297353CC}">
                <c16:uniqueId val="{00000009-920E-4F48-A032-73F1DE8F2826}"/>
              </c:ext>
            </c:extLst>
          </c:dPt>
          <c:cat>
            <c:strRef>
              <c:f>Planilha1!$A$2:$A$12</c:f>
              <c:strCache>
                <c:ptCount val="11"/>
                <c:pt idx="0">
                  <c:v>Denmark</c:v>
                </c:pt>
                <c:pt idx="1">
                  <c:v>Netherlands</c:v>
                </c:pt>
                <c:pt idx="2">
                  <c:v>United Kingdom</c:v>
                </c:pt>
                <c:pt idx="3">
                  <c:v>Germany</c:v>
                </c:pt>
                <c:pt idx="4">
                  <c:v>Austria</c:v>
                </c:pt>
                <c:pt idx="5">
                  <c:v>Belgium</c:v>
                </c:pt>
                <c:pt idx="6">
                  <c:v>France</c:v>
                </c:pt>
                <c:pt idx="7">
                  <c:v>Hungary</c:v>
                </c:pt>
                <c:pt idx="8">
                  <c:v>Poland</c:v>
                </c:pt>
                <c:pt idx="9">
                  <c:v>Portugal</c:v>
                </c:pt>
                <c:pt idx="10">
                  <c:v>Sweden</c:v>
                </c:pt>
              </c:strCache>
            </c:strRef>
          </c:cat>
          <c:val>
            <c:numRef>
              <c:f>Planilha1!$B$2:$B$12</c:f>
              <c:numCache>
                <c:formatCode>General</c:formatCode>
                <c:ptCount val="11"/>
                <c:pt idx="0">
                  <c:v>4</c:v>
                </c:pt>
                <c:pt idx="1">
                  <c:v>28</c:v>
                </c:pt>
                <c:pt idx="2">
                  <c:v>17</c:v>
                </c:pt>
                <c:pt idx="3">
                  <c:v>12</c:v>
                </c:pt>
                <c:pt idx="4">
                  <c:v>100</c:v>
                </c:pt>
                <c:pt idx="5">
                  <c:v>98</c:v>
                </c:pt>
                <c:pt idx="6">
                  <c:v>100</c:v>
                </c:pt>
                <c:pt idx="7">
                  <c:v>100</c:v>
                </c:pt>
                <c:pt idx="8">
                  <c:v>100</c:v>
                </c:pt>
                <c:pt idx="9">
                  <c:v>100</c:v>
                </c:pt>
                <c:pt idx="10">
                  <c:v>86</c:v>
                </c:pt>
              </c:numCache>
            </c:numRef>
          </c:val>
          <c:extLst>
            <c:ext xmlns:c16="http://schemas.microsoft.com/office/drawing/2014/chart" uri="{C3380CC4-5D6E-409C-BE32-E72D297353CC}">
              <c16:uniqueId val="{00000000-920E-4F48-A032-73F1DE8F2826}"/>
            </c:ext>
          </c:extLst>
        </c:ser>
        <c:dLbls>
          <c:showLegendKey val="0"/>
          <c:showVal val="0"/>
          <c:showCatName val="0"/>
          <c:showSerName val="0"/>
          <c:showPercent val="0"/>
          <c:showBubbleSize val="0"/>
        </c:dLbls>
        <c:gapWidth val="219"/>
        <c:overlap val="-27"/>
        <c:axId val="1404593327"/>
        <c:axId val="1317288271"/>
      </c:barChart>
      <c:catAx>
        <c:axId val="1404593327"/>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317288271"/>
        <c:crosses val="autoZero"/>
        <c:auto val="1"/>
        <c:lblAlgn val="ctr"/>
        <c:lblOffset val="100"/>
        <c:noMultiLvlLbl val="0"/>
      </c:catAx>
      <c:valAx>
        <c:axId val="1317288271"/>
        <c:scaling>
          <c:orientation val="minMax"/>
          <c:max val="100"/>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404593327"/>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4CF362B-4331-464C-B6AC-309DF388724A}" type="datetimeFigureOut">
              <a:rPr lang="en-US" smtClean="0"/>
              <a:t>7/9/2018</a:t>
            </a:fld>
            <a:endParaRPr lang="en-US"/>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4D9DFB1-8222-4BB2-A296-32829AD402F7}" type="slidenum">
              <a:rPr lang="en-US" smtClean="0"/>
              <a:t>‹nº›</a:t>
            </a:fld>
            <a:endParaRPr lang="en-US"/>
          </a:p>
        </p:txBody>
      </p:sp>
    </p:spTree>
    <p:extLst>
      <p:ext uri="{BB962C8B-B14F-4D97-AF65-F5344CB8AC3E}">
        <p14:creationId xmlns:p14="http://schemas.microsoft.com/office/powerpoint/2010/main" val="12042870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en-US" dirty="0"/>
              <a:t>Green tea – ask sugar for green tea in Japan and manager come and say they don’t have sugar. Ask coffee and they bring sugar. </a:t>
            </a:r>
          </a:p>
          <a:p>
            <a:r>
              <a:rPr lang="en-US" dirty="0"/>
              <a:t>Free choice x the duty to teach better choice</a:t>
            </a:r>
          </a:p>
          <a:p>
            <a:r>
              <a:rPr lang="en-US" dirty="0"/>
              <a:t>Healthy food – </a:t>
            </a:r>
            <a:r>
              <a:rPr lang="en-US" dirty="0" err="1"/>
              <a:t>ifood</a:t>
            </a:r>
            <a:r>
              <a:rPr lang="en-US" dirty="0"/>
              <a:t> – pizza or salad?</a:t>
            </a:r>
          </a:p>
        </p:txBody>
      </p:sp>
      <p:sp>
        <p:nvSpPr>
          <p:cNvPr id="4" name="Espaço Reservado para Número de Slide 3"/>
          <p:cNvSpPr>
            <a:spLocks noGrp="1"/>
          </p:cNvSpPr>
          <p:nvPr>
            <p:ph type="sldNum" sz="quarter" idx="10"/>
          </p:nvPr>
        </p:nvSpPr>
        <p:spPr/>
        <p:txBody>
          <a:bodyPr/>
          <a:lstStyle/>
          <a:p>
            <a:fld id="{B4D9DFB1-8222-4BB2-A296-32829AD402F7}" type="slidenum">
              <a:rPr lang="en-US" smtClean="0"/>
              <a:t>6</a:t>
            </a:fld>
            <a:endParaRPr lang="en-US"/>
          </a:p>
        </p:txBody>
      </p:sp>
    </p:spTree>
    <p:extLst>
      <p:ext uri="{BB962C8B-B14F-4D97-AF65-F5344CB8AC3E}">
        <p14:creationId xmlns:p14="http://schemas.microsoft.com/office/powerpoint/2010/main" val="34313426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en-US" dirty="0"/>
          </a:p>
        </p:txBody>
      </p:sp>
      <p:sp>
        <p:nvSpPr>
          <p:cNvPr id="4" name="Espaço Reservado para Número de Slide 3"/>
          <p:cNvSpPr>
            <a:spLocks noGrp="1"/>
          </p:cNvSpPr>
          <p:nvPr>
            <p:ph type="sldNum" sz="quarter" idx="10"/>
          </p:nvPr>
        </p:nvSpPr>
        <p:spPr/>
        <p:txBody>
          <a:bodyPr/>
          <a:lstStyle/>
          <a:p>
            <a:fld id="{B4D9DFB1-8222-4BB2-A296-32829AD402F7}" type="slidenum">
              <a:rPr lang="en-US" smtClean="0"/>
              <a:t>8</a:t>
            </a:fld>
            <a:endParaRPr lang="en-US"/>
          </a:p>
        </p:txBody>
      </p:sp>
    </p:spTree>
    <p:extLst>
      <p:ext uri="{BB962C8B-B14F-4D97-AF65-F5344CB8AC3E}">
        <p14:creationId xmlns:p14="http://schemas.microsoft.com/office/powerpoint/2010/main" val="260732299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tx2">
                  <a:lumMod val="5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pt-BR"/>
              <a:t>Clique para editar o título mestre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pt-BR"/>
              <a:t>Clique para editar o estilo do subtítulo Mestre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7/9/2018</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Foto Panorâmica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pt-BR"/>
              <a:t>Clique no ícone para adicionar uma imagem</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pt-BR"/>
              <a:t>Clique para editar o título mestre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pt-BR"/>
              <a:t>Clique para editar o título mestre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pt-BR"/>
              <a:t>Clique para editar o título mestre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nas">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pt-BR"/>
              <a:t>Clique para editar o título mestre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3" name="Date Placeholder 2"/>
          <p:cNvSpPr>
            <a:spLocks noGrp="1"/>
          </p:cNvSpPr>
          <p:nvPr>
            <p:ph type="dt" sz="half" idx="10"/>
          </p:nvPr>
        </p:nvSpPr>
        <p:spPr/>
        <p:txBody>
          <a:bodyPr/>
          <a:lstStyle/>
          <a:p>
            <a:fld id="{48A87A34-81AB-432B-8DAE-1953F412C126}" type="datetimeFigureOut">
              <a:rPr lang="en-US" dirty="0"/>
              <a:t>7/9/2018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Colunas de Imagem">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pt-BR"/>
              <a:t>Clique para editar o título mestre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pt-BR"/>
              <a:t>Clique no ícone para adicionar uma imagem</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a:t>Editar estilos de texto Mestre</a:t>
            </a:r>
          </a:p>
        </p:txBody>
      </p:sp>
      <p:sp>
        <p:nvSpPr>
          <p:cNvPr id="3" name="Date Placeholder 2"/>
          <p:cNvSpPr>
            <a:spLocks noGrp="1"/>
          </p:cNvSpPr>
          <p:nvPr>
            <p:ph type="dt" sz="half" idx="10"/>
          </p:nvPr>
        </p:nvSpPr>
        <p:spPr/>
        <p:txBody>
          <a:bodyPr/>
          <a:lstStyle/>
          <a:p>
            <a:fld id="{48A87A34-81AB-432B-8DAE-1953F412C126}" type="datetimeFigureOut">
              <a:rPr lang="en-US" dirty="0"/>
              <a:t>7/9/2018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Vertical Text Placeholder 2"/>
          <p:cNvSpPr>
            <a:spLocks noGrp="1"/>
          </p:cNvSpPr>
          <p:nvPr>
            <p:ph type="body" orient="vert" idx="1"/>
          </p:nvPr>
        </p:nvSpPr>
        <p:spPr/>
        <p:txBody>
          <a:bodyPr vert="eaVert" ancho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Texto e Título Vertical">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pt-BR"/>
              <a:t>Clique para editar o título mestre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idx="1"/>
          </p:nvPr>
        </p:nvSpPr>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7/9/2018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pt-BR"/>
              <a:t>Clique para editar o título mestre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pt-BR"/>
              <a:t>Editar estilos de texto Mestre</a:t>
            </a:r>
          </a:p>
        </p:txBody>
      </p:sp>
      <p:sp>
        <p:nvSpPr>
          <p:cNvPr id="4" name="Date Placeholder 3"/>
          <p:cNvSpPr>
            <a:spLocks noGrp="1"/>
          </p:cNvSpPr>
          <p:nvPr>
            <p:ph type="dt" sz="half" idx="10"/>
          </p:nvPr>
        </p:nvSpPr>
        <p:spPr/>
        <p:txBody>
          <a:bodyPr/>
          <a:lstStyle/>
          <a:p>
            <a:fld id="{48A87A34-81AB-432B-8DAE-1953F412C126}" type="datetimeFigureOut">
              <a:rPr lang="en-US" dirty="0"/>
              <a:t>7/9/2018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pt-BR"/>
              <a:t>Clique para editar o título mestre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4" name="Content Placeholder 3"/>
          <p:cNvSpPr>
            <a:spLocks noGrp="1"/>
          </p:cNvSpPr>
          <p:nvPr>
            <p:ph sz="half" idx="2"/>
          </p:nvPr>
        </p:nvSpPr>
        <p:spPr>
          <a:xfrm>
            <a:off x="1141410" y="3073397"/>
            <a:ext cx="4878391" cy="2717801"/>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a:t>Editar estilos de texto Mestre</a:t>
            </a:r>
          </a:p>
        </p:txBody>
      </p:sp>
      <p:sp>
        <p:nvSpPr>
          <p:cNvPr id="6" name="Content Placeholder 5"/>
          <p:cNvSpPr>
            <a:spLocks noGrp="1"/>
          </p:cNvSpPr>
          <p:nvPr>
            <p:ph sz="quarter" idx="4"/>
          </p:nvPr>
        </p:nvSpPr>
        <p:spPr>
          <a:xfrm>
            <a:off x="6172200" y="3073397"/>
            <a:ext cx="4875210" cy="2717801"/>
          </a:xfrm>
        </p:spPr>
        <p:txBody>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7/9/2018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a:t>Clique para editar o título mestre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7/9/2018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7/9/2018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pt-BR"/>
              <a:t>Clique para editar o título mestre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pt-BR"/>
              <a:t>Clique para editar o título mestre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t-BR"/>
              <a:t>Clique no ícone para adicionar uma imagem</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pt-BR"/>
              <a:t>Editar estilos de texto Mestre</a:t>
            </a:r>
          </a:p>
        </p:txBody>
      </p:sp>
      <p:sp>
        <p:nvSpPr>
          <p:cNvPr id="5" name="Date Placeholder 4"/>
          <p:cNvSpPr>
            <a:spLocks noGrp="1"/>
          </p:cNvSpPr>
          <p:nvPr>
            <p:ph type="dt" sz="half" idx="10"/>
          </p:nvPr>
        </p:nvSpPr>
        <p:spPr/>
        <p:txBody>
          <a:bodyPr/>
          <a:lstStyle/>
          <a:p>
            <a:fld id="{48A87A34-81AB-432B-8DAE-1953F412C126}" type="datetimeFigureOut">
              <a:rPr lang="en-US" dirty="0"/>
              <a:t>7/9/2018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a:gradFill flip="none" rotWithShape="1">
            <a:gsLst>
              <a:gs pos="0">
                <a:schemeClr val="tx2"/>
              </a:gs>
              <a:gs pos="100000">
                <a:schemeClr val="tx2">
                  <a:lumMod val="50000"/>
                </a:schemeClr>
              </a:gs>
            </a:gsLst>
            <a:lin ang="5400000" scaled="0"/>
            <a:tileRect/>
          </a:gradFill>
        </p:grpSpPr>
        <p:grpSp>
          <p:nvGrpSpPr>
            <p:cNvPr id="9" name="Group 8"/>
            <p:cNvGrpSpPr/>
            <p:nvPr/>
          </p:nvGrpSpPr>
          <p:grpSpPr>
            <a:xfrm>
              <a:off x="-14288" y="0"/>
              <a:ext cx="1220788" cy="6858001"/>
              <a:chOff x="-14288" y="0"/>
              <a:chExt cx="1220788" cy="6858001"/>
            </a:xfrm>
            <a:grp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p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pt-BR"/>
              <a:t>Editar estilos de texto Mestre</a:t>
            </a:r>
          </a:p>
          <a:p>
            <a:pPr lvl="1"/>
            <a:r>
              <a:rPr lang="pt-BR"/>
              <a:t>Segundo nível</a:t>
            </a:r>
          </a:p>
          <a:p>
            <a:pPr lvl="2"/>
            <a:r>
              <a:rPr lang="pt-BR"/>
              <a:t>Terceiro nível</a:t>
            </a:r>
          </a:p>
          <a:p>
            <a:pPr lvl="3"/>
            <a:r>
              <a:rPr lang="pt-BR"/>
              <a:t>Quarto nível</a:t>
            </a:r>
          </a:p>
          <a:p>
            <a:pPr lvl="4"/>
            <a:r>
              <a:rPr lang="pt-BR"/>
              <a:t>Quinto nível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7/9/2018</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‹nº›</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hyperlink" Target="https://youtu.be/33aaQdtD20k" TargetMode="External"/><Relationship Id="rId4" Type="http://schemas.openxmlformats.org/officeDocument/2006/relationships/image" Target="../media/image9.png"/></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3937626-3564-4845-820F-979FD820E6C5}"/>
              </a:ext>
            </a:extLst>
          </p:cNvPr>
          <p:cNvSpPr>
            <a:spLocks noGrp="1"/>
          </p:cNvSpPr>
          <p:nvPr>
            <p:ph type="ctrTitle"/>
          </p:nvPr>
        </p:nvSpPr>
        <p:spPr/>
        <p:txBody>
          <a:bodyPr/>
          <a:lstStyle/>
          <a:p>
            <a:r>
              <a:rPr lang="en-US" sz="3200" dirty="0"/>
              <a:t>Chapter 18 - </a:t>
            </a:r>
            <a:r>
              <a:rPr lang="en-US" sz="4000" dirty="0"/>
              <a:t>Human Decision Making and recommender systems</a:t>
            </a:r>
            <a:endParaRPr lang="en-US" dirty="0"/>
          </a:p>
        </p:txBody>
      </p:sp>
      <p:sp>
        <p:nvSpPr>
          <p:cNvPr id="3" name="Subtítulo 2">
            <a:extLst>
              <a:ext uri="{FF2B5EF4-FFF2-40B4-BE49-F238E27FC236}">
                <a16:creationId xmlns:a16="http://schemas.microsoft.com/office/drawing/2014/main" id="{5D146D54-AE17-45B4-8640-F642CACFF632}"/>
              </a:ext>
            </a:extLst>
          </p:cNvPr>
          <p:cNvSpPr>
            <a:spLocks noGrp="1"/>
          </p:cNvSpPr>
          <p:nvPr>
            <p:ph type="subTitle" idx="1"/>
          </p:nvPr>
        </p:nvSpPr>
        <p:spPr/>
        <p:txBody>
          <a:bodyPr/>
          <a:lstStyle/>
          <a:p>
            <a:r>
              <a:rPr lang="en-US" dirty="0"/>
              <a:t>Luis </a:t>
            </a:r>
            <a:r>
              <a:rPr lang="en-US" dirty="0" err="1"/>
              <a:t>filipe</a:t>
            </a:r>
            <a:r>
              <a:rPr lang="en-US" dirty="0"/>
              <a:t> </a:t>
            </a:r>
            <a:r>
              <a:rPr lang="en-US" dirty="0" err="1"/>
              <a:t>kopp</a:t>
            </a:r>
            <a:endParaRPr lang="en-US" dirty="0"/>
          </a:p>
          <a:p>
            <a:r>
              <a:rPr lang="en-US" dirty="0" err="1"/>
              <a:t>Samyr</a:t>
            </a:r>
            <a:endParaRPr lang="en-US" dirty="0"/>
          </a:p>
          <a:p>
            <a:r>
              <a:rPr lang="en-US" dirty="0" err="1"/>
              <a:t>ramon</a:t>
            </a:r>
            <a:endParaRPr lang="en-US" dirty="0"/>
          </a:p>
        </p:txBody>
      </p:sp>
    </p:spTree>
    <p:extLst>
      <p:ext uri="{BB962C8B-B14F-4D97-AF65-F5344CB8AC3E}">
        <p14:creationId xmlns:p14="http://schemas.microsoft.com/office/powerpoint/2010/main" val="410451542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E7FB814-049E-4D0E-A99D-E1665191C4B4}"/>
              </a:ext>
            </a:extLst>
          </p:cNvPr>
          <p:cNvSpPr>
            <a:spLocks noGrp="1"/>
          </p:cNvSpPr>
          <p:nvPr>
            <p:ph type="title"/>
          </p:nvPr>
        </p:nvSpPr>
        <p:spPr/>
        <p:txBody>
          <a:bodyPr/>
          <a:lstStyle/>
          <a:p>
            <a:endParaRPr lang="en-US"/>
          </a:p>
        </p:txBody>
      </p:sp>
      <p:pic>
        <p:nvPicPr>
          <p:cNvPr id="4098" name="Picture 2" descr="Resultado de imagem para decoy effect">
            <a:extLst>
              <a:ext uri="{FF2B5EF4-FFF2-40B4-BE49-F238E27FC236}">
                <a16:creationId xmlns:a16="http://schemas.microsoft.com/office/drawing/2014/main" id="{133EE69E-45A5-4AF6-9A93-DAA7BB519FC5}"/>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476870" y="346380"/>
            <a:ext cx="7369229" cy="623928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32681421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m 4">
            <a:extLst>
              <a:ext uri="{FF2B5EF4-FFF2-40B4-BE49-F238E27FC236}">
                <a16:creationId xmlns:a16="http://schemas.microsoft.com/office/drawing/2014/main" id="{CBCCBF32-831B-43F2-912A-D2A97BD8493F}"/>
              </a:ext>
            </a:extLst>
          </p:cNvPr>
          <p:cNvPicPr>
            <a:picLocks noChangeAspect="1"/>
          </p:cNvPicPr>
          <p:nvPr/>
        </p:nvPicPr>
        <p:blipFill rotWithShape="1">
          <a:blip r:embed="rId2"/>
          <a:srcRect l="65357" t="10734" r="15505" b="51164"/>
          <a:stretch/>
        </p:blipFill>
        <p:spPr>
          <a:xfrm>
            <a:off x="1118988" y="1862100"/>
            <a:ext cx="4635583" cy="3137863"/>
          </a:xfrm>
          <a:prstGeom prst="rect">
            <a:avLst/>
          </a:prstGeom>
        </p:spPr>
      </p:pic>
      <p:sp>
        <p:nvSpPr>
          <p:cNvPr id="2" name="Título 1">
            <a:extLst>
              <a:ext uri="{FF2B5EF4-FFF2-40B4-BE49-F238E27FC236}">
                <a16:creationId xmlns:a16="http://schemas.microsoft.com/office/drawing/2014/main" id="{D2A135FE-4171-4468-A47A-D4478C27C10D}"/>
              </a:ext>
            </a:extLst>
          </p:cNvPr>
          <p:cNvSpPr>
            <a:spLocks noGrp="1"/>
          </p:cNvSpPr>
          <p:nvPr>
            <p:ph type="title"/>
          </p:nvPr>
        </p:nvSpPr>
        <p:spPr>
          <a:xfrm>
            <a:off x="6569957" y="618518"/>
            <a:ext cx="4747088" cy="1478570"/>
          </a:xfrm>
        </p:spPr>
        <p:txBody>
          <a:bodyPr>
            <a:normAutofit/>
          </a:bodyPr>
          <a:lstStyle/>
          <a:p>
            <a:r>
              <a:rPr lang="en-US" dirty="0" err="1"/>
              <a:t>CHoices</a:t>
            </a:r>
            <a:endParaRPr lang="en-US" dirty="0"/>
          </a:p>
        </p:txBody>
      </p:sp>
      <p:sp>
        <p:nvSpPr>
          <p:cNvPr id="3" name="Espaço Reservado para Conteúdo 2">
            <a:extLst>
              <a:ext uri="{FF2B5EF4-FFF2-40B4-BE49-F238E27FC236}">
                <a16:creationId xmlns:a16="http://schemas.microsoft.com/office/drawing/2014/main" id="{5567C2E5-DE84-43B1-989D-4356E13B9FA4}"/>
              </a:ext>
            </a:extLst>
          </p:cNvPr>
          <p:cNvSpPr>
            <a:spLocks noGrp="1"/>
          </p:cNvSpPr>
          <p:nvPr>
            <p:ph idx="1"/>
          </p:nvPr>
        </p:nvSpPr>
        <p:spPr>
          <a:xfrm>
            <a:off x="6569957" y="1778466"/>
            <a:ext cx="4747087" cy="4012735"/>
          </a:xfrm>
        </p:spPr>
        <p:txBody>
          <a:bodyPr>
            <a:normAutofit/>
          </a:bodyPr>
          <a:lstStyle/>
          <a:p>
            <a:r>
              <a:rPr lang="en-US" dirty="0"/>
              <a:t>Recommender Systems: tools for helping people to make </a:t>
            </a:r>
            <a:r>
              <a:rPr lang="en-US" dirty="0">
                <a:solidFill>
                  <a:srgbClr val="FF0000"/>
                </a:solidFill>
              </a:rPr>
              <a:t>better choices </a:t>
            </a:r>
            <a:r>
              <a:rPr lang="en-US" dirty="0">
                <a:solidFill>
                  <a:schemeClr val="bg2">
                    <a:lumMod val="25000"/>
                    <a:lumOff val="75000"/>
                  </a:schemeClr>
                </a:solidFill>
              </a:rPr>
              <a:t>[that the chooser will ultimately be satisfied with – following the recommendation or not.]</a:t>
            </a:r>
          </a:p>
          <a:p>
            <a:r>
              <a:rPr lang="en-US" dirty="0"/>
              <a:t>How people make choices? And the machines?</a:t>
            </a:r>
          </a:p>
        </p:txBody>
      </p:sp>
    </p:spTree>
    <p:extLst>
      <p:ext uri="{BB962C8B-B14F-4D97-AF65-F5344CB8AC3E}">
        <p14:creationId xmlns:p14="http://schemas.microsoft.com/office/powerpoint/2010/main" val="294242139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69EBAB9D-D5B2-4353-A8C2-C24DB89EE0CE}"/>
              </a:ext>
            </a:extLst>
          </p:cNvPr>
          <p:cNvSpPr>
            <a:spLocks noGrp="1"/>
          </p:cNvSpPr>
          <p:nvPr>
            <p:ph type="title"/>
          </p:nvPr>
        </p:nvSpPr>
        <p:spPr/>
        <p:txBody>
          <a:bodyPr/>
          <a:lstStyle/>
          <a:p>
            <a:endParaRPr lang="en-US"/>
          </a:p>
        </p:txBody>
      </p:sp>
      <p:pic>
        <p:nvPicPr>
          <p:cNvPr id="4" name="Espaço Reservado para Conteúdo 3">
            <a:extLst>
              <a:ext uri="{FF2B5EF4-FFF2-40B4-BE49-F238E27FC236}">
                <a16:creationId xmlns:a16="http://schemas.microsoft.com/office/drawing/2014/main" id="{4A6F0D50-9371-4E67-9212-B02468506A70}"/>
              </a:ext>
            </a:extLst>
          </p:cNvPr>
          <p:cNvPicPr>
            <a:picLocks noGrp="1" noChangeAspect="1"/>
          </p:cNvPicPr>
          <p:nvPr>
            <p:ph idx="1"/>
          </p:nvPr>
        </p:nvPicPr>
        <p:blipFill>
          <a:blip r:embed="rId2"/>
          <a:stretch>
            <a:fillRect/>
          </a:stretch>
        </p:blipFill>
        <p:spPr>
          <a:xfrm>
            <a:off x="3025181" y="618518"/>
            <a:ext cx="5818865" cy="5818865"/>
          </a:xfrm>
          <a:prstGeom prst="rect">
            <a:avLst/>
          </a:prstGeom>
        </p:spPr>
      </p:pic>
    </p:spTree>
    <p:extLst>
      <p:ext uri="{BB962C8B-B14F-4D97-AF65-F5344CB8AC3E}">
        <p14:creationId xmlns:p14="http://schemas.microsoft.com/office/powerpoint/2010/main" val="269351906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8A3B0310-33D3-48D8-AD9B-1E1520D698B2}"/>
              </a:ext>
            </a:extLst>
          </p:cNvPr>
          <p:cNvSpPr>
            <a:spLocks noGrp="1"/>
          </p:cNvSpPr>
          <p:nvPr>
            <p:ph type="title"/>
          </p:nvPr>
        </p:nvSpPr>
        <p:spPr/>
        <p:txBody>
          <a:bodyPr/>
          <a:lstStyle/>
          <a:p>
            <a:endParaRPr lang="en-US"/>
          </a:p>
        </p:txBody>
      </p:sp>
      <p:pic>
        <p:nvPicPr>
          <p:cNvPr id="4" name="Espaço Reservado para Conteúdo 3">
            <a:extLst>
              <a:ext uri="{FF2B5EF4-FFF2-40B4-BE49-F238E27FC236}">
                <a16:creationId xmlns:a16="http://schemas.microsoft.com/office/drawing/2014/main" id="{8D0E2AB9-E9EF-41D9-BA4F-4209AC682D71}"/>
              </a:ext>
            </a:extLst>
          </p:cNvPr>
          <p:cNvPicPr>
            <a:picLocks noGrp="1" noChangeAspect="1"/>
          </p:cNvPicPr>
          <p:nvPr>
            <p:ph idx="1"/>
          </p:nvPr>
        </p:nvPicPr>
        <p:blipFill>
          <a:blip r:embed="rId2"/>
          <a:stretch>
            <a:fillRect/>
          </a:stretch>
        </p:blipFill>
        <p:spPr>
          <a:xfrm>
            <a:off x="1453598" y="385091"/>
            <a:ext cx="7575818" cy="5698745"/>
          </a:xfrm>
          <a:prstGeom prst="rect">
            <a:avLst/>
          </a:prstGeom>
        </p:spPr>
      </p:pic>
      <p:sp>
        <p:nvSpPr>
          <p:cNvPr id="9" name="CaixaDeTexto 8">
            <a:extLst>
              <a:ext uri="{FF2B5EF4-FFF2-40B4-BE49-F238E27FC236}">
                <a16:creationId xmlns:a16="http://schemas.microsoft.com/office/drawing/2014/main" id="{698C1B0A-BC3C-432B-9427-909412788D62}"/>
              </a:ext>
            </a:extLst>
          </p:cNvPr>
          <p:cNvSpPr txBox="1"/>
          <p:nvPr/>
        </p:nvSpPr>
        <p:spPr>
          <a:xfrm>
            <a:off x="692459" y="4989250"/>
            <a:ext cx="3764132" cy="923330"/>
          </a:xfrm>
          <a:prstGeom prst="rect">
            <a:avLst/>
          </a:prstGeom>
          <a:solidFill>
            <a:srgbClr val="FFFF00"/>
          </a:solidFill>
        </p:spPr>
        <p:txBody>
          <a:bodyPr wrap="square" rtlCol="0">
            <a:spAutoFit/>
          </a:bodyPr>
          <a:lstStyle/>
          <a:p>
            <a:pPr algn="just"/>
            <a:r>
              <a:rPr lang="en-US" dirty="0">
                <a:solidFill>
                  <a:schemeClr val="bg1">
                    <a:lumMod val="95000"/>
                    <a:lumOff val="5000"/>
                  </a:schemeClr>
                </a:solidFill>
              </a:rPr>
              <a:t>a recommender system can help reducing a very large set of options to a smaller consideration set.</a:t>
            </a:r>
          </a:p>
        </p:txBody>
      </p:sp>
      <p:sp>
        <p:nvSpPr>
          <p:cNvPr id="10" name="CaixaDeTexto 9">
            <a:extLst>
              <a:ext uri="{FF2B5EF4-FFF2-40B4-BE49-F238E27FC236}">
                <a16:creationId xmlns:a16="http://schemas.microsoft.com/office/drawing/2014/main" id="{106B92B5-03A7-4926-A9DB-0812594695B8}"/>
              </a:ext>
            </a:extLst>
          </p:cNvPr>
          <p:cNvSpPr txBox="1"/>
          <p:nvPr/>
        </p:nvSpPr>
        <p:spPr>
          <a:xfrm>
            <a:off x="9216427" y="3667970"/>
            <a:ext cx="2844918" cy="2948546"/>
          </a:xfrm>
          <a:prstGeom prst="rect">
            <a:avLst/>
          </a:prstGeom>
          <a:solidFill>
            <a:srgbClr val="FFFF00"/>
          </a:solidFill>
        </p:spPr>
        <p:txBody>
          <a:bodyPr wrap="square" rtlCol="0">
            <a:spAutoFit/>
          </a:bodyPr>
          <a:lstStyle/>
          <a:p>
            <a:pPr algn="just"/>
            <a:r>
              <a:rPr lang="en-US" dirty="0">
                <a:solidFill>
                  <a:schemeClr val="bg1">
                    <a:lumMod val="95000"/>
                    <a:lumOff val="5000"/>
                  </a:schemeClr>
                </a:solidFill>
              </a:rPr>
              <a:t>The recommender can help the chooser arrive at evaluations of particular consequences. Even if a chooser knows that a particular consequence will occur, she may have a hard time anticipating accurately how good or bad this consequence will be for her.</a:t>
            </a:r>
          </a:p>
        </p:txBody>
      </p:sp>
    </p:spTree>
    <p:extLst>
      <p:ext uri="{BB962C8B-B14F-4D97-AF65-F5344CB8AC3E}">
        <p14:creationId xmlns:p14="http://schemas.microsoft.com/office/powerpoint/2010/main" val="40951096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FAA5CFEA-ABBD-48BC-B0D8-32ABE26A49AB}"/>
              </a:ext>
            </a:extLst>
          </p:cNvPr>
          <p:cNvSpPr>
            <a:spLocks noGrp="1"/>
          </p:cNvSpPr>
          <p:nvPr>
            <p:ph type="title"/>
          </p:nvPr>
        </p:nvSpPr>
        <p:spPr/>
        <p:txBody>
          <a:bodyPr/>
          <a:lstStyle/>
          <a:p>
            <a:endParaRPr lang="en-US"/>
          </a:p>
        </p:txBody>
      </p:sp>
      <p:pic>
        <p:nvPicPr>
          <p:cNvPr id="4" name="Espaço Reservado para Conteúdo 3">
            <a:extLst>
              <a:ext uri="{FF2B5EF4-FFF2-40B4-BE49-F238E27FC236}">
                <a16:creationId xmlns:a16="http://schemas.microsoft.com/office/drawing/2014/main" id="{0E671A66-AF58-4EC1-8E3A-ED4BD033F6FB}"/>
              </a:ext>
            </a:extLst>
          </p:cNvPr>
          <p:cNvPicPr>
            <a:picLocks noGrp="1" noChangeAspect="1"/>
          </p:cNvPicPr>
          <p:nvPr>
            <p:ph idx="1"/>
          </p:nvPr>
        </p:nvPicPr>
        <p:blipFill>
          <a:blip r:embed="rId2"/>
          <a:stretch>
            <a:fillRect/>
          </a:stretch>
        </p:blipFill>
        <p:spPr>
          <a:xfrm>
            <a:off x="419879" y="870014"/>
            <a:ext cx="9525144" cy="4246770"/>
          </a:xfrm>
          <a:prstGeom prst="rect">
            <a:avLst/>
          </a:prstGeom>
        </p:spPr>
      </p:pic>
      <p:sp>
        <p:nvSpPr>
          <p:cNvPr id="5" name="CaixaDeTexto 4">
            <a:extLst>
              <a:ext uri="{FF2B5EF4-FFF2-40B4-BE49-F238E27FC236}">
                <a16:creationId xmlns:a16="http://schemas.microsoft.com/office/drawing/2014/main" id="{70835D73-FB6A-45E4-A254-24B354E5E6C4}"/>
              </a:ext>
            </a:extLst>
          </p:cNvPr>
          <p:cNvSpPr txBox="1"/>
          <p:nvPr/>
        </p:nvSpPr>
        <p:spPr>
          <a:xfrm>
            <a:off x="419360" y="4825547"/>
            <a:ext cx="5173573" cy="1754326"/>
          </a:xfrm>
          <a:prstGeom prst="rect">
            <a:avLst/>
          </a:prstGeom>
          <a:solidFill>
            <a:srgbClr val="FFFF00"/>
          </a:solidFill>
        </p:spPr>
        <p:txBody>
          <a:bodyPr wrap="square" rtlCol="0">
            <a:spAutoFit/>
          </a:bodyPr>
          <a:lstStyle/>
          <a:p>
            <a:r>
              <a:rPr lang="en-US" dirty="0">
                <a:solidFill>
                  <a:schemeClr val="bg1">
                    <a:lumMod val="95000"/>
                    <a:lumOff val="5000"/>
                  </a:schemeClr>
                </a:solidFill>
              </a:rPr>
              <a:t>Recommender systems can be seen as taking over the process of experience-based choice by analyzing the chooser’s relevant previous experiences, while keeping the chooser more in the loop is by helping the chooser to remember and take into account relevant aspects of her previous experience.</a:t>
            </a:r>
          </a:p>
        </p:txBody>
      </p:sp>
      <p:sp>
        <p:nvSpPr>
          <p:cNvPr id="6" name="CaixaDeTexto 5">
            <a:extLst>
              <a:ext uri="{FF2B5EF4-FFF2-40B4-BE49-F238E27FC236}">
                <a16:creationId xmlns:a16="http://schemas.microsoft.com/office/drawing/2014/main" id="{19A1E802-0E41-4A64-BE3B-6A92B63F83E9}"/>
              </a:ext>
            </a:extLst>
          </p:cNvPr>
          <p:cNvSpPr txBox="1"/>
          <p:nvPr/>
        </p:nvSpPr>
        <p:spPr>
          <a:xfrm>
            <a:off x="7813140" y="4548548"/>
            <a:ext cx="4263767" cy="2308324"/>
          </a:xfrm>
          <a:prstGeom prst="rect">
            <a:avLst/>
          </a:prstGeom>
          <a:solidFill>
            <a:srgbClr val="FFFF00"/>
          </a:solidFill>
        </p:spPr>
        <p:txBody>
          <a:bodyPr wrap="square" rtlCol="0">
            <a:spAutoFit/>
          </a:bodyPr>
          <a:lstStyle/>
          <a:p>
            <a:pPr algn="just"/>
            <a:r>
              <a:rPr lang="en-US" dirty="0">
                <a:solidFill>
                  <a:schemeClr val="bg1">
                    <a:lumMod val="95000"/>
                    <a:lumOff val="5000"/>
                  </a:schemeClr>
                </a:solidFill>
              </a:rPr>
              <a:t>People often allow their choices to be influenced by the examples, or advice of others. If many other people have tried a service/product and rated it positively, their ratings can be seen as a summary of a great deal of relevant experience that it would be impractical for the current chooser to acquire himself.</a:t>
            </a:r>
          </a:p>
        </p:txBody>
      </p:sp>
      <p:sp>
        <p:nvSpPr>
          <p:cNvPr id="7" name="CaixaDeTexto 6">
            <a:extLst>
              <a:ext uri="{FF2B5EF4-FFF2-40B4-BE49-F238E27FC236}">
                <a16:creationId xmlns:a16="http://schemas.microsoft.com/office/drawing/2014/main" id="{B36D5CDF-C384-4934-BBEE-C9378E3F7EB3}"/>
              </a:ext>
            </a:extLst>
          </p:cNvPr>
          <p:cNvSpPr txBox="1"/>
          <p:nvPr/>
        </p:nvSpPr>
        <p:spPr>
          <a:xfrm>
            <a:off x="8178605" y="131350"/>
            <a:ext cx="3882378" cy="1477328"/>
          </a:xfrm>
          <a:prstGeom prst="rect">
            <a:avLst/>
          </a:prstGeom>
          <a:solidFill>
            <a:srgbClr val="FFFF00"/>
          </a:solidFill>
        </p:spPr>
        <p:txBody>
          <a:bodyPr wrap="square" rtlCol="0">
            <a:spAutoFit/>
          </a:bodyPr>
          <a:lstStyle/>
          <a:p>
            <a:pPr algn="just"/>
            <a:r>
              <a:rPr lang="en-US" dirty="0">
                <a:solidFill>
                  <a:schemeClr val="bg1">
                    <a:lumMod val="95000"/>
                    <a:lumOff val="5000"/>
                  </a:schemeClr>
                </a:solidFill>
              </a:rPr>
              <a:t>Some trust-based recommender systems take into account the social relationships between the chooser and the other persons whose opinions and choices are being considered</a:t>
            </a:r>
          </a:p>
        </p:txBody>
      </p:sp>
    </p:spTree>
    <p:extLst>
      <p:ext uri="{BB962C8B-B14F-4D97-AF65-F5344CB8AC3E}">
        <p14:creationId xmlns:p14="http://schemas.microsoft.com/office/powerpoint/2010/main" val="23589421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1189F0FC-7AA7-40E3-9BA5-E96853570C9B}"/>
              </a:ext>
            </a:extLst>
          </p:cNvPr>
          <p:cNvSpPr>
            <a:spLocks noGrp="1"/>
          </p:cNvSpPr>
          <p:nvPr>
            <p:ph type="title"/>
          </p:nvPr>
        </p:nvSpPr>
        <p:spPr/>
        <p:txBody>
          <a:bodyPr/>
          <a:lstStyle/>
          <a:p>
            <a:endParaRPr lang="en-US"/>
          </a:p>
        </p:txBody>
      </p:sp>
      <p:pic>
        <p:nvPicPr>
          <p:cNvPr id="4" name="Espaço Reservado para Conteúdo 3">
            <a:extLst>
              <a:ext uri="{FF2B5EF4-FFF2-40B4-BE49-F238E27FC236}">
                <a16:creationId xmlns:a16="http://schemas.microsoft.com/office/drawing/2014/main" id="{C0BB512E-6941-468F-9DB7-68EFDA807666}"/>
              </a:ext>
            </a:extLst>
          </p:cNvPr>
          <p:cNvPicPr>
            <a:picLocks noGrp="1" noChangeAspect="1"/>
          </p:cNvPicPr>
          <p:nvPr>
            <p:ph idx="1"/>
          </p:nvPr>
        </p:nvPicPr>
        <p:blipFill>
          <a:blip r:embed="rId2"/>
          <a:stretch>
            <a:fillRect/>
          </a:stretch>
        </p:blipFill>
        <p:spPr>
          <a:xfrm>
            <a:off x="2019771" y="618518"/>
            <a:ext cx="8149282" cy="5291931"/>
          </a:xfrm>
          <a:prstGeom prst="rect">
            <a:avLst/>
          </a:prstGeom>
        </p:spPr>
      </p:pic>
    </p:spTree>
    <p:extLst>
      <p:ext uri="{BB962C8B-B14F-4D97-AF65-F5344CB8AC3E}">
        <p14:creationId xmlns:p14="http://schemas.microsoft.com/office/powerpoint/2010/main" val="236786604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B2DD117D-9014-4F79-B65E-C9F23D81D972}"/>
              </a:ext>
            </a:extLst>
          </p:cNvPr>
          <p:cNvSpPr>
            <a:spLocks noGrp="1"/>
          </p:cNvSpPr>
          <p:nvPr>
            <p:ph type="title"/>
          </p:nvPr>
        </p:nvSpPr>
        <p:spPr/>
        <p:txBody>
          <a:bodyPr/>
          <a:lstStyle/>
          <a:p>
            <a:endParaRPr lang="en-US"/>
          </a:p>
        </p:txBody>
      </p:sp>
      <p:pic>
        <p:nvPicPr>
          <p:cNvPr id="5" name="Espaço Reservado para Conteúdo 4">
            <a:extLst>
              <a:ext uri="{FF2B5EF4-FFF2-40B4-BE49-F238E27FC236}">
                <a16:creationId xmlns:a16="http://schemas.microsoft.com/office/drawing/2014/main" id="{C1003D77-754D-4C83-B254-78430161B74F}"/>
              </a:ext>
            </a:extLst>
          </p:cNvPr>
          <p:cNvPicPr>
            <a:picLocks noGrp="1" noChangeAspect="1"/>
          </p:cNvPicPr>
          <p:nvPr>
            <p:ph idx="1"/>
          </p:nvPr>
        </p:nvPicPr>
        <p:blipFill>
          <a:blip r:embed="rId2"/>
          <a:stretch>
            <a:fillRect/>
          </a:stretch>
        </p:blipFill>
        <p:spPr>
          <a:xfrm>
            <a:off x="6414595" y="2818656"/>
            <a:ext cx="5312568" cy="3541712"/>
          </a:xfrm>
          <a:prstGeom prst="rect">
            <a:avLst/>
          </a:prstGeom>
        </p:spPr>
      </p:pic>
      <p:pic>
        <p:nvPicPr>
          <p:cNvPr id="4" name="Imagem 3">
            <a:extLst>
              <a:ext uri="{FF2B5EF4-FFF2-40B4-BE49-F238E27FC236}">
                <a16:creationId xmlns:a16="http://schemas.microsoft.com/office/drawing/2014/main" id="{D0FC454E-11E8-496E-AEFE-E16AD63786B6}"/>
              </a:ext>
            </a:extLst>
          </p:cNvPr>
          <p:cNvPicPr>
            <a:picLocks noChangeAspect="1"/>
          </p:cNvPicPr>
          <p:nvPr/>
        </p:nvPicPr>
        <p:blipFill>
          <a:blip r:embed="rId3"/>
          <a:stretch>
            <a:fillRect/>
          </a:stretch>
        </p:blipFill>
        <p:spPr>
          <a:xfrm>
            <a:off x="760412" y="589012"/>
            <a:ext cx="5334000" cy="4000500"/>
          </a:xfrm>
          <a:prstGeom prst="rect">
            <a:avLst/>
          </a:prstGeom>
        </p:spPr>
      </p:pic>
    </p:spTree>
    <p:extLst>
      <p:ext uri="{BB962C8B-B14F-4D97-AF65-F5344CB8AC3E}">
        <p14:creationId xmlns:p14="http://schemas.microsoft.com/office/powerpoint/2010/main" val="3957705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72DE022-374E-4628-BC0B-6CDF0D8964AF}"/>
              </a:ext>
            </a:extLst>
          </p:cNvPr>
          <p:cNvSpPr>
            <a:spLocks noGrp="1"/>
          </p:cNvSpPr>
          <p:nvPr>
            <p:ph type="title"/>
          </p:nvPr>
        </p:nvSpPr>
        <p:spPr/>
        <p:txBody>
          <a:bodyPr/>
          <a:lstStyle/>
          <a:p>
            <a:endParaRPr lang="en-US"/>
          </a:p>
        </p:txBody>
      </p:sp>
      <p:sp>
        <p:nvSpPr>
          <p:cNvPr id="3" name="Espaço Reservado para Conteúdo 2">
            <a:extLst>
              <a:ext uri="{FF2B5EF4-FFF2-40B4-BE49-F238E27FC236}">
                <a16:creationId xmlns:a16="http://schemas.microsoft.com/office/drawing/2014/main" id="{32838144-A883-4AE1-8005-C8D82E5DC9EE}"/>
              </a:ext>
            </a:extLst>
          </p:cNvPr>
          <p:cNvSpPr>
            <a:spLocks noGrp="1"/>
          </p:cNvSpPr>
          <p:nvPr>
            <p:ph idx="1"/>
          </p:nvPr>
        </p:nvSpPr>
        <p:spPr/>
        <p:txBody>
          <a:bodyPr/>
          <a:lstStyle/>
          <a:p>
            <a:endParaRPr lang="en-US"/>
          </a:p>
        </p:txBody>
      </p:sp>
      <p:pic>
        <p:nvPicPr>
          <p:cNvPr id="4" name="Imagem 3">
            <a:extLst>
              <a:ext uri="{FF2B5EF4-FFF2-40B4-BE49-F238E27FC236}">
                <a16:creationId xmlns:a16="http://schemas.microsoft.com/office/drawing/2014/main" id="{F60B3812-E4A3-4CA3-9E77-497A291A6AD7}"/>
              </a:ext>
            </a:extLst>
          </p:cNvPr>
          <p:cNvPicPr>
            <a:picLocks noChangeAspect="1"/>
          </p:cNvPicPr>
          <p:nvPr/>
        </p:nvPicPr>
        <p:blipFill>
          <a:blip r:embed="rId2"/>
          <a:stretch>
            <a:fillRect/>
          </a:stretch>
        </p:blipFill>
        <p:spPr>
          <a:xfrm>
            <a:off x="8453534" y="267479"/>
            <a:ext cx="3182517" cy="6365033"/>
          </a:xfrm>
          <a:prstGeom prst="rect">
            <a:avLst/>
          </a:prstGeom>
        </p:spPr>
      </p:pic>
      <p:pic>
        <p:nvPicPr>
          <p:cNvPr id="5" name="Imagem 4">
            <a:extLst>
              <a:ext uri="{FF2B5EF4-FFF2-40B4-BE49-F238E27FC236}">
                <a16:creationId xmlns:a16="http://schemas.microsoft.com/office/drawing/2014/main" id="{B0463938-7A21-449A-9A53-53B111F60A40}"/>
              </a:ext>
            </a:extLst>
          </p:cNvPr>
          <p:cNvPicPr>
            <a:picLocks noChangeAspect="1"/>
          </p:cNvPicPr>
          <p:nvPr/>
        </p:nvPicPr>
        <p:blipFill>
          <a:blip r:embed="rId3"/>
          <a:stretch>
            <a:fillRect/>
          </a:stretch>
        </p:blipFill>
        <p:spPr>
          <a:xfrm>
            <a:off x="214604" y="1614196"/>
            <a:ext cx="8113189" cy="4259424"/>
          </a:xfrm>
          <a:prstGeom prst="rect">
            <a:avLst/>
          </a:prstGeom>
        </p:spPr>
      </p:pic>
    </p:spTree>
    <p:extLst>
      <p:ext uri="{BB962C8B-B14F-4D97-AF65-F5344CB8AC3E}">
        <p14:creationId xmlns:p14="http://schemas.microsoft.com/office/powerpoint/2010/main" val="30681119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9A63CBC4-96E1-4576-AF0B-374EABE6BAAA}"/>
              </a:ext>
            </a:extLst>
          </p:cNvPr>
          <p:cNvSpPr>
            <a:spLocks noGrp="1"/>
          </p:cNvSpPr>
          <p:nvPr>
            <p:ph type="title"/>
          </p:nvPr>
        </p:nvSpPr>
        <p:spPr/>
        <p:txBody>
          <a:bodyPr/>
          <a:lstStyle/>
          <a:p>
            <a:r>
              <a:rPr lang="en-US" dirty="0" err="1"/>
              <a:t>Conlcusions</a:t>
            </a:r>
            <a:endParaRPr lang="en-US" dirty="0"/>
          </a:p>
        </p:txBody>
      </p:sp>
      <p:sp>
        <p:nvSpPr>
          <p:cNvPr id="3" name="Espaço Reservado para Conteúdo 2">
            <a:extLst>
              <a:ext uri="{FF2B5EF4-FFF2-40B4-BE49-F238E27FC236}">
                <a16:creationId xmlns:a16="http://schemas.microsoft.com/office/drawing/2014/main" id="{945B9A72-9D4C-4A8F-8A93-12C2D10896AF}"/>
              </a:ext>
            </a:extLst>
          </p:cNvPr>
          <p:cNvSpPr>
            <a:spLocks noGrp="1"/>
          </p:cNvSpPr>
          <p:nvPr>
            <p:ph idx="1"/>
          </p:nvPr>
        </p:nvSpPr>
        <p:spPr/>
        <p:txBody>
          <a:bodyPr>
            <a:normAutofit/>
          </a:bodyPr>
          <a:lstStyle/>
          <a:p>
            <a:r>
              <a:rPr lang="en-US" dirty="0"/>
              <a:t>The understanding of this topic is of high importance for companies</a:t>
            </a:r>
          </a:p>
          <a:p>
            <a:r>
              <a:rPr lang="en-US" dirty="0"/>
              <a:t>Research has clearly pointed out that preference stability in decision processes does not exist</a:t>
            </a:r>
          </a:p>
          <a:p>
            <a:pPr marL="457200" lvl="1" indent="0">
              <a:buNone/>
            </a:pPr>
            <a:r>
              <a:rPr lang="en-US" i="1" dirty="0"/>
              <a:t>For instance, a customer who purchases a digital camera could first define a strict upper limit for the price of the camera, but because of additional technical information about the camera, the customer could change his or her mind and significantly increase the upper limit of the price.</a:t>
            </a:r>
          </a:p>
          <a:p>
            <a:endParaRPr lang="en-US" dirty="0"/>
          </a:p>
        </p:txBody>
      </p:sp>
    </p:spTree>
    <p:extLst>
      <p:ext uri="{BB962C8B-B14F-4D97-AF65-F5344CB8AC3E}">
        <p14:creationId xmlns:p14="http://schemas.microsoft.com/office/powerpoint/2010/main" val="158948480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4F3DFBC-EA43-48A6-994F-D8D0DEFE3343}"/>
              </a:ext>
            </a:extLst>
          </p:cNvPr>
          <p:cNvSpPr>
            <a:spLocks noGrp="1"/>
          </p:cNvSpPr>
          <p:nvPr>
            <p:ph type="title"/>
          </p:nvPr>
        </p:nvSpPr>
        <p:spPr/>
        <p:txBody>
          <a:bodyPr/>
          <a:lstStyle/>
          <a:p>
            <a:r>
              <a:rPr lang="en-US" dirty="0"/>
              <a:t>Conclusions – Preference construction</a:t>
            </a:r>
          </a:p>
        </p:txBody>
      </p:sp>
      <p:graphicFrame>
        <p:nvGraphicFramePr>
          <p:cNvPr id="4" name="Tabelle 3">
            <a:extLst>
              <a:ext uri="{FF2B5EF4-FFF2-40B4-BE49-F238E27FC236}">
                <a16:creationId xmlns:a16="http://schemas.microsoft.com/office/drawing/2014/main" id="{F28F8060-261A-4A9E-8295-1D3CED9E6795}"/>
              </a:ext>
            </a:extLst>
          </p:cNvPr>
          <p:cNvGraphicFramePr>
            <a:graphicFrameLocks noGrp="1"/>
          </p:cNvGraphicFramePr>
          <p:nvPr>
            <p:extLst>
              <p:ext uri="{D42A27DB-BD31-4B8C-83A1-F6EECF244321}">
                <p14:modId xmlns:p14="http://schemas.microsoft.com/office/powerpoint/2010/main" val="2466003061"/>
              </p:ext>
            </p:extLst>
          </p:nvPr>
        </p:nvGraphicFramePr>
        <p:xfrm>
          <a:off x="1622628" y="2522484"/>
          <a:ext cx="7992888" cy="3058160"/>
        </p:xfrm>
        <a:graphic>
          <a:graphicData uri="http://schemas.openxmlformats.org/drawingml/2006/table">
            <a:tbl>
              <a:tblPr firstRow="1" bandRow="1">
                <a:tableStyleId>{073A0DAA-6AF3-43AB-8588-CEC1D06C72B9}</a:tableStyleId>
              </a:tblPr>
              <a:tblGrid>
                <a:gridCol w="2549196">
                  <a:extLst>
                    <a:ext uri="{9D8B030D-6E8A-4147-A177-3AD203B41FA5}">
                      <a16:colId xmlns:a16="http://schemas.microsoft.com/office/drawing/2014/main" val="20000"/>
                    </a:ext>
                  </a:extLst>
                </a:gridCol>
                <a:gridCol w="5443692">
                  <a:extLst>
                    <a:ext uri="{9D8B030D-6E8A-4147-A177-3AD203B41FA5}">
                      <a16:colId xmlns:a16="http://schemas.microsoft.com/office/drawing/2014/main" val="20001"/>
                    </a:ext>
                  </a:extLst>
                </a:gridCol>
              </a:tblGrid>
              <a:tr h="370840">
                <a:tc>
                  <a:txBody>
                    <a:bodyPr/>
                    <a:lstStyle/>
                    <a:p>
                      <a:r>
                        <a:rPr lang="de-DE" sz="1600" b="1" dirty="0" err="1">
                          <a:latin typeface="Calibri" pitchFamily="34" charset="0"/>
                          <a:cs typeface="Calibri" pitchFamily="34" charset="0"/>
                        </a:rPr>
                        <a:t>Theory</a:t>
                      </a:r>
                      <a:endParaRPr lang="de-DE" sz="1600" b="1" dirty="0">
                        <a:latin typeface="Calibri" pitchFamily="34" charset="0"/>
                        <a:cs typeface="Calibri" pitchFamily="34" charset="0"/>
                      </a:endParaRPr>
                    </a:p>
                  </a:txBody>
                  <a:tcPr/>
                </a:tc>
                <a:tc>
                  <a:txBody>
                    <a:bodyPr/>
                    <a:lstStyle/>
                    <a:p>
                      <a:r>
                        <a:rPr lang="de-DE" sz="1600">
                          <a:latin typeface="Calibri" pitchFamily="34" charset="0"/>
                          <a:cs typeface="Calibri" pitchFamily="34" charset="0"/>
                        </a:rPr>
                        <a:t>Description</a:t>
                      </a:r>
                    </a:p>
                  </a:txBody>
                  <a:tcPr/>
                </a:tc>
                <a:extLst>
                  <a:ext uri="{0D108BD9-81ED-4DB2-BD59-A6C34878D82A}">
                    <a16:rowId xmlns:a16="http://schemas.microsoft.com/office/drawing/2014/main" val="10000"/>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sz="1600" b="0">
                          <a:latin typeface="Calibri" pitchFamily="34" charset="0"/>
                          <a:cs typeface="Calibri" pitchFamily="34" charset="0"/>
                        </a:rPr>
                        <a:t>Context effects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600" b="0">
                          <a:latin typeface="Calibri" pitchFamily="34" charset="0"/>
                          <a:cs typeface="Calibri" pitchFamily="34" charset="0"/>
                        </a:rPr>
                        <a:t>Additional irrelevant (inferior) items in an item set significantly influence the selection behavior</a:t>
                      </a:r>
                    </a:p>
                  </a:txBody>
                  <a:tcPr/>
                </a:tc>
                <a:extLst>
                  <a:ext uri="{0D108BD9-81ED-4DB2-BD59-A6C34878D82A}">
                    <a16:rowId xmlns:a16="http://schemas.microsoft.com/office/drawing/2014/main" val="10001"/>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sz="1600" b="0">
                          <a:latin typeface="Calibri" pitchFamily="34" charset="0"/>
                          <a:cs typeface="Calibri" pitchFamily="34" charset="0"/>
                        </a:rPr>
                        <a:t>Primacy/recency effects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600" b="0">
                          <a:latin typeface="Calibri" pitchFamily="34" charset="0"/>
                          <a:cs typeface="Calibri" pitchFamily="34" charset="0"/>
                        </a:rPr>
                        <a:t>Items at the beginning and the end of a list are analyzed significantly more often than items in the middle of a </a:t>
                      </a:r>
                      <a:r>
                        <a:rPr lang="de-DE" sz="1600" b="0">
                          <a:latin typeface="Calibri" pitchFamily="34" charset="0"/>
                          <a:cs typeface="Calibri" pitchFamily="34" charset="0"/>
                        </a:rPr>
                        <a:t>list</a:t>
                      </a:r>
                      <a:endParaRPr lang="de-DE" sz="1600">
                        <a:latin typeface="Calibri" pitchFamily="34" charset="0"/>
                        <a:cs typeface="Calibri" pitchFamily="34" charset="0"/>
                      </a:endParaRPr>
                    </a:p>
                  </a:txBody>
                  <a:tcPr/>
                </a:tc>
                <a:extLst>
                  <a:ext uri="{0D108BD9-81ED-4DB2-BD59-A6C34878D82A}">
                    <a16:rowId xmlns:a16="http://schemas.microsoft.com/office/drawing/2014/main" val="10002"/>
                  </a:ext>
                </a:extLst>
              </a:tr>
              <a:tr h="370840">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de-DE" sz="1600" b="0">
                          <a:latin typeface="Calibri" pitchFamily="34" charset="0"/>
                          <a:cs typeface="Calibri" pitchFamily="34" charset="0"/>
                        </a:rPr>
                        <a:t>Framing effects</a:t>
                      </a: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600" b="0">
                          <a:latin typeface="Calibri" pitchFamily="34" charset="0"/>
                          <a:cs typeface="Calibri" pitchFamily="34" charset="0"/>
                        </a:rPr>
                        <a:t>The way in which different decision alternatives are presented influences the final decision taken</a:t>
                      </a:r>
                    </a:p>
                  </a:txBody>
                  <a:tcPr/>
                </a:tc>
                <a:extLst>
                  <a:ext uri="{0D108BD9-81ED-4DB2-BD59-A6C34878D82A}">
                    <a16:rowId xmlns:a16="http://schemas.microsoft.com/office/drawing/2014/main" val="10003"/>
                  </a:ext>
                </a:extLst>
              </a:tr>
              <a:tr h="370840">
                <a:tc>
                  <a:txBody>
                    <a:bodyPr/>
                    <a:lstStyle/>
                    <a:p>
                      <a:r>
                        <a:rPr lang="de-DE" sz="1600" b="0">
                          <a:latin typeface="Calibri" pitchFamily="34" charset="0"/>
                          <a:cs typeface="Calibri" pitchFamily="34" charset="0"/>
                        </a:rPr>
                        <a:t>Priming</a:t>
                      </a:r>
                      <a:endParaRPr lang="de-DE" sz="1600">
                        <a:latin typeface="Calibri" pitchFamily="34" charset="0"/>
                        <a:cs typeface="Calibri" pitchFamily="34" charset="0"/>
                      </a:endParaRPr>
                    </a:p>
                  </a:txBody>
                  <a:tcPr/>
                </a:tc>
                <a:tc>
                  <a:txBody>
                    <a:bodyPr/>
                    <a:lstStyle/>
                    <a:p>
                      <a:pPr marL="0" marR="0" lvl="1" indent="0" algn="l" defTabSz="914400" rtl="0" eaLnBrk="1" fontAlgn="auto" latinLnBrk="0" hangingPunct="1">
                        <a:lnSpc>
                          <a:spcPct val="100000"/>
                        </a:lnSpc>
                        <a:spcBef>
                          <a:spcPts val="0"/>
                        </a:spcBef>
                        <a:spcAft>
                          <a:spcPts val="0"/>
                        </a:spcAft>
                        <a:buClrTx/>
                        <a:buSzTx/>
                        <a:buFontTx/>
                        <a:buNone/>
                        <a:tabLst/>
                        <a:defRPr/>
                      </a:pPr>
                      <a:r>
                        <a:rPr lang="en-US" sz="1600" b="0">
                          <a:latin typeface="Calibri" pitchFamily="34" charset="0"/>
                          <a:cs typeface="Calibri" pitchFamily="34" charset="0"/>
                        </a:rPr>
                        <a:t>If specific decision properties are made more available in memory, this influences a consumer</a:t>
                      </a:r>
                      <a:r>
                        <a:rPr lang="de-DE" sz="1600">
                          <a:latin typeface="Calibri" pitchFamily="34" charset="0"/>
                          <a:cs typeface="Calibri" pitchFamily="34" charset="0"/>
                        </a:rPr>
                        <a:t>'</a:t>
                      </a:r>
                      <a:r>
                        <a:rPr lang="en-US" sz="1600" b="0">
                          <a:latin typeface="Calibri" pitchFamily="34" charset="0"/>
                          <a:cs typeface="Calibri" pitchFamily="34" charset="0"/>
                        </a:rPr>
                        <a:t>s item evaluations</a:t>
                      </a:r>
                    </a:p>
                  </a:txBody>
                  <a:tcPr/>
                </a:tc>
                <a:extLst>
                  <a:ext uri="{0D108BD9-81ED-4DB2-BD59-A6C34878D82A}">
                    <a16:rowId xmlns:a16="http://schemas.microsoft.com/office/drawing/2014/main" val="10004"/>
                  </a:ext>
                </a:extLst>
              </a:tr>
              <a:tr h="370840">
                <a:tc>
                  <a:txBody>
                    <a:bodyPr/>
                    <a:lstStyle/>
                    <a:p>
                      <a:r>
                        <a:rPr lang="de-DE" sz="1600">
                          <a:latin typeface="Calibri" pitchFamily="34" charset="0"/>
                          <a:cs typeface="Calibri" pitchFamily="34" charset="0"/>
                        </a:rPr>
                        <a:t>Defaults</a:t>
                      </a:r>
                    </a:p>
                  </a:txBody>
                  <a:tcPr/>
                </a:tc>
                <a:tc>
                  <a:txBody>
                    <a:bodyPr/>
                    <a:lstStyle/>
                    <a:p>
                      <a:r>
                        <a:rPr lang="en-US" sz="1600" dirty="0">
                          <a:latin typeface="Calibri" pitchFamily="34" charset="0"/>
                          <a:cs typeface="Calibri" pitchFamily="34" charset="0"/>
                        </a:rPr>
                        <a:t>Preset options bias the decision process</a:t>
                      </a:r>
                      <a:endParaRPr lang="de-DE" sz="1600" dirty="0">
                        <a:latin typeface="Calibri" pitchFamily="34" charset="0"/>
                        <a:cs typeface="Calibri" pitchFamily="34" charset="0"/>
                      </a:endParaRPr>
                    </a:p>
                  </a:txBody>
                  <a:tcPr/>
                </a:tc>
                <a:extLst>
                  <a:ext uri="{0D108BD9-81ED-4DB2-BD59-A6C34878D82A}">
                    <a16:rowId xmlns:a16="http://schemas.microsoft.com/office/drawing/2014/main" val="10005"/>
                  </a:ext>
                </a:extLst>
              </a:tr>
            </a:tbl>
          </a:graphicData>
        </a:graphic>
      </p:graphicFrame>
    </p:spTree>
    <p:extLst>
      <p:ext uri="{BB962C8B-B14F-4D97-AF65-F5344CB8AC3E}">
        <p14:creationId xmlns:p14="http://schemas.microsoft.com/office/powerpoint/2010/main" val="227633525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duotone>
              <a:schemeClr val="bg2">
                <a:shade val="48000"/>
                <a:hueMod val="106000"/>
                <a:satMod val="140000"/>
                <a:lumMod val="42000"/>
              </a:schemeClr>
              <a:schemeClr val="bg2">
                <a:tint val="98000"/>
                <a:hueMod val="92000"/>
                <a:satMod val="220000"/>
                <a:lumMod val="90000"/>
              </a:schemeClr>
            </a:duotone>
            <a:extLst/>
          </a:blip>
          <a:stretch/>
        </a:blipFill>
        <a:effectLst/>
      </p:bgPr>
    </p:bg>
    <p:spTree>
      <p:nvGrpSpPr>
        <p:cNvPr id="1" name=""/>
        <p:cNvGrpSpPr/>
        <p:nvPr/>
      </p:nvGrpSpPr>
      <p:grpSpPr>
        <a:xfrm>
          <a:off x="0" y="0"/>
          <a:ext cx="0" cy="0"/>
          <a:chOff x="0" y="0"/>
          <a:chExt cx="0" cy="0"/>
        </a:xfrm>
      </p:grpSpPr>
      <p:sp>
        <p:nvSpPr>
          <p:cNvPr id="10" name="Round Diagonal Corner Rectangle 9">
            <a:extLst>
              <a:ext uri="{FF2B5EF4-FFF2-40B4-BE49-F238E27FC236}">
                <a16:creationId xmlns:a16="http://schemas.microsoft.com/office/drawing/2014/main" id="{14436AD2-BD0F-4545-B2E9-06007B35B8A7}"/>
              </a:ext>
              <a:ext uri="{C183D7F6-B498-43B3-948B-1728B52AA6E4}">
                <adec:decorative xmlns:adec="http://schemas.microsoft.com/office/drawing/2017/decorative" xmlns=""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98950" y="808057"/>
            <a:ext cx="5286376" cy="5234394"/>
          </a:xfrm>
          <a:prstGeom prst="round2DiagRect">
            <a:avLst>
              <a:gd name="adj1" fmla="val 7418"/>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Imagem 4">
            <a:extLst>
              <a:ext uri="{FF2B5EF4-FFF2-40B4-BE49-F238E27FC236}">
                <a16:creationId xmlns:a16="http://schemas.microsoft.com/office/drawing/2014/main" id="{CBCCBF32-831B-43F2-912A-D2A97BD8493F}"/>
              </a:ext>
            </a:extLst>
          </p:cNvPr>
          <p:cNvPicPr>
            <a:picLocks noChangeAspect="1"/>
          </p:cNvPicPr>
          <p:nvPr/>
        </p:nvPicPr>
        <p:blipFill rotWithShape="1">
          <a:blip r:embed="rId3"/>
          <a:srcRect l="65357" t="10734" r="15505" b="51164"/>
          <a:stretch/>
        </p:blipFill>
        <p:spPr>
          <a:xfrm>
            <a:off x="1118988" y="1862100"/>
            <a:ext cx="4635583" cy="3137863"/>
          </a:xfrm>
          <a:prstGeom prst="rect">
            <a:avLst/>
          </a:prstGeom>
        </p:spPr>
      </p:pic>
      <p:sp>
        <p:nvSpPr>
          <p:cNvPr id="2" name="Título 1">
            <a:extLst>
              <a:ext uri="{FF2B5EF4-FFF2-40B4-BE49-F238E27FC236}">
                <a16:creationId xmlns:a16="http://schemas.microsoft.com/office/drawing/2014/main" id="{D2A135FE-4171-4468-A47A-D4478C27C10D}"/>
              </a:ext>
            </a:extLst>
          </p:cNvPr>
          <p:cNvSpPr>
            <a:spLocks noGrp="1"/>
          </p:cNvSpPr>
          <p:nvPr>
            <p:ph type="title"/>
          </p:nvPr>
        </p:nvSpPr>
        <p:spPr>
          <a:xfrm>
            <a:off x="6569957" y="618518"/>
            <a:ext cx="4747088" cy="1478570"/>
          </a:xfrm>
        </p:spPr>
        <p:txBody>
          <a:bodyPr>
            <a:normAutofit/>
          </a:bodyPr>
          <a:lstStyle/>
          <a:p>
            <a:r>
              <a:rPr lang="en-US" dirty="0" err="1"/>
              <a:t>CHoices</a:t>
            </a:r>
            <a:endParaRPr lang="en-US" dirty="0"/>
          </a:p>
        </p:txBody>
      </p:sp>
      <p:sp>
        <p:nvSpPr>
          <p:cNvPr id="3" name="Espaço Reservado para Conteúdo 2">
            <a:extLst>
              <a:ext uri="{FF2B5EF4-FFF2-40B4-BE49-F238E27FC236}">
                <a16:creationId xmlns:a16="http://schemas.microsoft.com/office/drawing/2014/main" id="{5567C2E5-DE84-43B1-989D-4356E13B9FA4}"/>
              </a:ext>
            </a:extLst>
          </p:cNvPr>
          <p:cNvSpPr>
            <a:spLocks noGrp="1"/>
          </p:cNvSpPr>
          <p:nvPr>
            <p:ph idx="1"/>
          </p:nvPr>
        </p:nvSpPr>
        <p:spPr>
          <a:xfrm>
            <a:off x="6569957" y="1778466"/>
            <a:ext cx="4747087" cy="4012735"/>
          </a:xfrm>
        </p:spPr>
        <p:txBody>
          <a:bodyPr>
            <a:normAutofit/>
          </a:bodyPr>
          <a:lstStyle/>
          <a:p>
            <a:r>
              <a:rPr lang="en-US" dirty="0"/>
              <a:t>Recommender Systems: tools for helping people to make </a:t>
            </a:r>
            <a:r>
              <a:rPr lang="en-US" dirty="0">
                <a:solidFill>
                  <a:srgbClr val="FF0000"/>
                </a:solidFill>
              </a:rPr>
              <a:t>better choices </a:t>
            </a:r>
            <a:r>
              <a:rPr lang="en-US" dirty="0">
                <a:solidFill>
                  <a:schemeClr val="bg2">
                    <a:lumMod val="25000"/>
                    <a:lumOff val="75000"/>
                  </a:schemeClr>
                </a:solidFill>
              </a:rPr>
              <a:t>[that the chooser will ultimately be satisfied with – following the recommendation or not.]</a:t>
            </a:r>
          </a:p>
          <a:p>
            <a:r>
              <a:rPr lang="en-US" dirty="0"/>
              <a:t>How people make choices? And the machines?</a:t>
            </a:r>
          </a:p>
        </p:txBody>
      </p:sp>
    </p:spTree>
    <p:extLst>
      <p:ext uri="{BB962C8B-B14F-4D97-AF65-F5344CB8AC3E}">
        <p14:creationId xmlns:p14="http://schemas.microsoft.com/office/powerpoint/2010/main" val="356335686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6" name="Espaço Reservado para Conteúdo 5">
            <a:extLst>
              <a:ext uri="{FF2B5EF4-FFF2-40B4-BE49-F238E27FC236}">
                <a16:creationId xmlns:a16="http://schemas.microsoft.com/office/drawing/2014/main" id="{3C04CD8B-1867-4645-A7CD-A19708C3502E}"/>
              </a:ext>
            </a:extLst>
          </p:cNvPr>
          <p:cNvGraphicFramePr>
            <a:graphicFrameLocks noGrp="1"/>
          </p:cNvGraphicFramePr>
          <p:nvPr>
            <p:ph idx="1"/>
            <p:extLst>
              <p:ext uri="{D42A27DB-BD31-4B8C-83A1-F6EECF244321}">
                <p14:modId xmlns:p14="http://schemas.microsoft.com/office/powerpoint/2010/main" val="227947133"/>
              </p:ext>
            </p:extLst>
          </p:nvPr>
        </p:nvGraphicFramePr>
        <p:xfrm>
          <a:off x="1141413" y="687897"/>
          <a:ext cx="9906000" cy="5103303"/>
        </p:xfrm>
        <a:graphic>
          <a:graphicData uri="http://schemas.openxmlformats.org/drawingml/2006/chart">
            <c:chart xmlns:c="http://schemas.openxmlformats.org/drawingml/2006/chart" xmlns:r="http://schemas.openxmlformats.org/officeDocument/2006/relationships" r:id="rId2"/>
          </a:graphicData>
        </a:graphic>
      </p:graphicFrame>
      <p:sp>
        <p:nvSpPr>
          <p:cNvPr id="7" name="CaixaDeTexto 6">
            <a:extLst>
              <a:ext uri="{FF2B5EF4-FFF2-40B4-BE49-F238E27FC236}">
                <a16:creationId xmlns:a16="http://schemas.microsoft.com/office/drawing/2014/main" id="{1ED2FF11-A9BC-414F-B08A-99037C69F803}"/>
              </a:ext>
            </a:extLst>
          </p:cNvPr>
          <p:cNvSpPr txBox="1"/>
          <p:nvPr/>
        </p:nvSpPr>
        <p:spPr>
          <a:xfrm>
            <a:off x="9580228" y="6535025"/>
            <a:ext cx="1904301" cy="251669"/>
          </a:xfrm>
          <a:prstGeom prst="rect">
            <a:avLst/>
          </a:prstGeom>
          <a:noFill/>
        </p:spPr>
        <p:txBody>
          <a:bodyPr wrap="square" rtlCol="0">
            <a:spAutoFit/>
          </a:bodyPr>
          <a:lstStyle/>
          <a:p>
            <a:r>
              <a:rPr lang="en-US" sz="1050" dirty="0"/>
              <a:t>Johnson &amp; Goldstein (2001)</a:t>
            </a:r>
          </a:p>
        </p:txBody>
      </p:sp>
    </p:spTree>
    <p:extLst>
      <p:ext uri="{BB962C8B-B14F-4D97-AF65-F5344CB8AC3E}">
        <p14:creationId xmlns:p14="http://schemas.microsoft.com/office/powerpoint/2010/main" val="41759185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2A692F84-5CB2-4E92-8D8D-1B4341BFECE4}"/>
              </a:ext>
            </a:extLst>
          </p:cNvPr>
          <p:cNvSpPr>
            <a:spLocks noGrp="1"/>
          </p:cNvSpPr>
          <p:nvPr>
            <p:ph type="title"/>
          </p:nvPr>
        </p:nvSpPr>
        <p:spPr>
          <a:xfrm>
            <a:off x="1141413" y="618518"/>
            <a:ext cx="9905998" cy="1478570"/>
          </a:xfrm>
        </p:spPr>
        <p:txBody>
          <a:bodyPr/>
          <a:lstStyle/>
          <a:p>
            <a:endParaRPr lang="en-US"/>
          </a:p>
        </p:txBody>
      </p:sp>
      <p:pic>
        <p:nvPicPr>
          <p:cNvPr id="1026" name="Picture 2" descr="Image result for blue pill red pill">
            <a:extLst>
              <a:ext uri="{FF2B5EF4-FFF2-40B4-BE49-F238E27FC236}">
                <a16:creationId xmlns:a16="http://schemas.microsoft.com/office/drawing/2014/main" id="{A292174D-2853-4F06-9D87-F45A8308746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762406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0286906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tângulo: Cantos Arredondados 4">
            <a:extLst>
              <a:ext uri="{FF2B5EF4-FFF2-40B4-BE49-F238E27FC236}">
                <a16:creationId xmlns:a16="http://schemas.microsoft.com/office/drawing/2014/main" id="{90A125EE-2F74-4D31-ADE3-F3F699236DCB}"/>
              </a:ext>
            </a:extLst>
          </p:cNvPr>
          <p:cNvSpPr/>
          <p:nvPr/>
        </p:nvSpPr>
        <p:spPr>
          <a:xfrm>
            <a:off x="3758269" y="2097088"/>
            <a:ext cx="4538444" cy="909135"/>
          </a:xfrm>
          <a:prstGeom prst="roundRect">
            <a:avLst/>
          </a:prstGeom>
          <a:solidFill>
            <a:schemeClr val="tx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Check this box if you </a:t>
            </a:r>
            <a:r>
              <a:rPr lang="en-US" b="1" dirty="0">
                <a:solidFill>
                  <a:schemeClr val="bg1"/>
                </a:solidFill>
              </a:rPr>
              <a:t>want</a:t>
            </a:r>
            <a:r>
              <a:rPr lang="en-US" dirty="0">
                <a:solidFill>
                  <a:schemeClr val="bg1"/>
                </a:solidFill>
              </a:rPr>
              <a:t> to </a:t>
            </a:r>
          </a:p>
          <a:p>
            <a:pPr algn="ctr"/>
            <a:r>
              <a:rPr lang="en-US" dirty="0">
                <a:solidFill>
                  <a:schemeClr val="bg1"/>
                </a:solidFill>
              </a:rPr>
              <a:t>participate in the organ donors program</a:t>
            </a:r>
          </a:p>
        </p:txBody>
      </p:sp>
      <p:sp>
        <p:nvSpPr>
          <p:cNvPr id="6" name="Retângulo 5">
            <a:extLst>
              <a:ext uri="{FF2B5EF4-FFF2-40B4-BE49-F238E27FC236}">
                <a16:creationId xmlns:a16="http://schemas.microsoft.com/office/drawing/2014/main" id="{6E331833-5A28-4BD7-A961-4097EFA3519C}"/>
              </a:ext>
            </a:extLst>
          </p:cNvPr>
          <p:cNvSpPr/>
          <p:nvPr/>
        </p:nvSpPr>
        <p:spPr>
          <a:xfrm>
            <a:off x="4026716" y="2341930"/>
            <a:ext cx="218114" cy="201336"/>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tângulo: Cantos Arredondados 6">
            <a:extLst>
              <a:ext uri="{FF2B5EF4-FFF2-40B4-BE49-F238E27FC236}">
                <a16:creationId xmlns:a16="http://schemas.microsoft.com/office/drawing/2014/main" id="{3D47F283-A050-438B-BD66-DEA7E4A3BEAC}"/>
              </a:ext>
            </a:extLst>
          </p:cNvPr>
          <p:cNvSpPr/>
          <p:nvPr/>
        </p:nvSpPr>
        <p:spPr>
          <a:xfrm>
            <a:off x="3758269" y="3432336"/>
            <a:ext cx="4538444" cy="909135"/>
          </a:xfrm>
          <a:prstGeom prst="roundRect">
            <a:avLst/>
          </a:prstGeom>
          <a:solidFill>
            <a:schemeClr val="tx1">
              <a:lumMod val="8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schemeClr val="bg1"/>
                </a:solidFill>
              </a:rPr>
              <a:t>Check this box if you </a:t>
            </a:r>
            <a:r>
              <a:rPr lang="en-US" b="1" dirty="0">
                <a:solidFill>
                  <a:schemeClr val="bg1"/>
                </a:solidFill>
              </a:rPr>
              <a:t>do not want</a:t>
            </a:r>
            <a:r>
              <a:rPr lang="en-US" dirty="0">
                <a:solidFill>
                  <a:schemeClr val="bg1"/>
                </a:solidFill>
              </a:rPr>
              <a:t> to participate in the organ donors program</a:t>
            </a:r>
          </a:p>
        </p:txBody>
      </p:sp>
      <p:sp>
        <p:nvSpPr>
          <p:cNvPr id="8" name="Retângulo 7">
            <a:extLst>
              <a:ext uri="{FF2B5EF4-FFF2-40B4-BE49-F238E27FC236}">
                <a16:creationId xmlns:a16="http://schemas.microsoft.com/office/drawing/2014/main" id="{E1C9E1AE-178A-43B8-B34C-ED8A4E45A4BB}"/>
              </a:ext>
            </a:extLst>
          </p:cNvPr>
          <p:cNvSpPr/>
          <p:nvPr/>
        </p:nvSpPr>
        <p:spPr>
          <a:xfrm>
            <a:off x="4026716" y="3677178"/>
            <a:ext cx="218114" cy="201336"/>
          </a:xfrm>
          <a:prstGeom prst="rect">
            <a:avLst/>
          </a:prstGeom>
          <a:solidFill>
            <a:schemeClr val="tx1">
              <a:lumMod val="95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4296905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ço Reservado para Conteúdo 2">
            <a:extLst>
              <a:ext uri="{FF2B5EF4-FFF2-40B4-BE49-F238E27FC236}">
                <a16:creationId xmlns:a16="http://schemas.microsoft.com/office/drawing/2014/main" id="{426F9DBE-9CDB-493A-90B5-7EFB48D522D7}"/>
              </a:ext>
            </a:extLst>
          </p:cNvPr>
          <p:cNvSpPr>
            <a:spLocks noGrp="1"/>
          </p:cNvSpPr>
          <p:nvPr>
            <p:ph idx="1"/>
          </p:nvPr>
        </p:nvSpPr>
        <p:spPr>
          <a:xfrm>
            <a:off x="1141412" y="1686187"/>
            <a:ext cx="9905999" cy="4105014"/>
          </a:xfrm>
        </p:spPr>
        <p:txBody>
          <a:bodyPr/>
          <a:lstStyle/>
          <a:p>
            <a:pPr marL="0" indent="0" algn="ctr">
              <a:buNone/>
            </a:pPr>
            <a:r>
              <a:rPr lang="en-US" sz="4000" dirty="0"/>
              <a:t>“What if recommendations are biased?”</a:t>
            </a:r>
          </a:p>
          <a:p>
            <a:endParaRPr lang="en-US" dirty="0"/>
          </a:p>
        </p:txBody>
      </p:sp>
      <p:pic>
        <p:nvPicPr>
          <p:cNvPr id="4" name="Imagem 3">
            <a:extLst>
              <a:ext uri="{FF2B5EF4-FFF2-40B4-BE49-F238E27FC236}">
                <a16:creationId xmlns:a16="http://schemas.microsoft.com/office/drawing/2014/main" id="{EF8439A4-D2B2-40B4-8DE7-D7C06543D33B}"/>
              </a:ext>
            </a:extLst>
          </p:cNvPr>
          <p:cNvPicPr>
            <a:picLocks noChangeAspect="1"/>
          </p:cNvPicPr>
          <p:nvPr/>
        </p:nvPicPr>
        <p:blipFill>
          <a:blip r:embed="rId3"/>
          <a:stretch>
            <a:fillRect/>
          </a:stretch>
        </p:blipFill>
        <p:spPr>
          <a:xfrm>
            <a:off x="2235570" y="3097764"/>
            <a:ext cx="3244635" cy="2160000"/>
          </a:xfrm>
          <a:prstGeom prst="rect">
            <a:avLst/>
          </a:prstGeom>
        </p:spPr>
      </p:pic>
      <p:pic>
        <p:nvPicPr>
          <p:cNvPr id="5" name="Imagem 4">
            <a:extLst>
              <a:ext uri="{FF2B5EF4-FFF2-40B4-BE49-F238E27FC236}">
                <a16:creationId xmlns:a16="http://schemas.microsoft.com/office/drawing/2014/main" id="{521E95A9-0695-44BC-A0DE-162E2C120AE8}"/>
              </a:ext>
            </a:extLst>
          </p:cNvPr>
          <p:cNvPicPr>
            <a:picLocks noChangeAspect="1"/>
          </p:cNvPicPr>
          <p:nvPr/>
        </p:nvPicPr>
        <p:blipFill>
          <a:blip r:embed="rId4"/>
          <a:stretch>
            <a:fillRect/>
          </a:stretch>
        </p:blipFill>
        <p:spPr>
          <a:xfrm>
            <a:off x="6574363" y="3097764"/>
            <a:ext cx="3217021" cy="2160000"/>
          </a:xfrm>
          <a:prstGeom prst="rect">
            <a:avLst/>
          </a:prstGeom>
        </p:spPr>
      </p:pic>
    </p:spTree>
    <p:extLst>
      <p:ext uri="{BB962C8B-B14F-4D97-AF65-F5344CB8AC3E}">
        <p14:creationId xmlns:p14="http://schemas.microsoft.com/office/powerpoint/2010/main" val="20237026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descr="Resultado de imagem para mind trick color">
            <a:extLst>
              <a:ext uri="{FF2B5EF4-FFF2-40B4-BE49-F238E27FC236}">
                <a16:creationId xmlns:a16="http://schemas.microsoft.com/office/drawing/2014/main" id="{4454985D-F433-495F-9D42-DE858A860B27}"/>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1531274" y="736098"/>
            <a:ext cx="8668412" cy="5778941"/>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4">
            <a:extLst>
              <a:ext uri="{FF2B5EF4-FFF2-40B4-BE49-F238E27FC236}">
                <a16:creationId xmlns:a16="http://schemas.microsoft.com/office/drawing/2014/main" id="{D846DC41-57D7-437A-BCF6-19FC294330B2}"/>
              </a:ext>
            </a:extLst>
          </p:cNvPr>
          <p:cNvSpPr>
            <a:spLocks noGrp="1"/>
          </p:cNvSpPr>
          <p:nvPr>
            <p:ph type="title"/>
          </p:nvPr>
        </p:nvSpPr>
        <p:spPr>
          <a:xfrm>
            <a:off x="1759148" y="671784"/>
            <a:ext cx="9905998" cy="1478570"/>
          </a:xfrm>
        </p:spPr>
        <p:txBody>
          <a:bodyPr/>
          <a:lstStyle/>
          <a:p>
            <a:r>
              <a:rPr lang="en-US" dirty="0">
                <a:solidFill>
                  <a:schemeClr val="bg1">
                    <a:lumMod val="95000"/>
                    <a:lumOff val="5000"/>
                  </a:schemeClr>
                </a:solidFill>
              </a:rPr>
              <a:t>Perception</a:t>
            </a:r>
          </a:p>
        </p:txBody>
      </p:sp>
      <p:sp>
        <p:nvSpPr>
          <p:cNvPr id="4" name="Retângulo 3">
            <a:extLst>
              <a:ext uri="{FF2B5EF4-FFF2-40B4-BE49-F238E27FC236}">
                <a16:creationId xmlns:a16="http://schemas.microsoft.com/office/drawing/2014/main" id="{1C5F25DF-F35E-419F-9FCF-01B4464BA795}"/>
              </a:ext>
            </a:extLst>
          </p:cNvPr>
          <p:cNvSpPr/>
          <p:nvPr/>
        </p:nvSpPr>
        <p:spPr>
          <a:xfrm>
            <a:off x="5865480" y="4351752"/>
            <a:ext cx="846667" cy="496711"/>
          </a:xfrm>
          <a:prstGeom prst="rect">
            <a:avLst/>
          </a:prstGeom>
          <a:solidFill>
            <a:srgbClr val="7979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Retângulo 5">
            <a:extLst>
              <a:ext uri="{FF2B5EF4-FFF2-40B4-BE49-F238E27FC236}">
                <a16:creationId xmlns:a16="http://schemas.microsoft.com/office/drawing/2014/main" id="{379F6530-2F8B-4F85-87E8-D010DA796001}"/>
              </a:ext>
            </a:extLst>
          </p:cNvPr>
          <p:cNvSpPr/>
          <p:nvPr/>
        </p:nvSpPr>
        <p:spPr>
          <a:xfrm>
            <a:off x="3559946" y="3222594"/>
            <a:ext cx="4678532" cy="102981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392414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7" presetClass="path" presetSubtype="0" accel="50000" decel="50000" fill="hold" grpId="0" nodeType="clickEffect">
                                  <p:stCondLst>
                                    <p:cond delay="0"/>
                                  </p:stCondLst>
                                  <p:childTnLst>
                                    <p:animMotion origin="layout" path="M 4.16667E-7 -1.48148E-6 L 0.10534 -0.08495 C 0.1293 -0.10254 0.14271 -0.12917 0.14271 -0.15717 C 0.14271 -0.18889 0.1293 -0.21435 0.10534 -0.23194 L 4.16667E-7 -0.31736 " pathEditMode="relative" rAng="16200000" ptsTypes="AAAAA">
                                      <p:cBhvr>
                                        <p:cTn id="6" dur="2000" fill="hold"/>
                                        <p:tgtEl>
                                          <p:spTgt spid="4"/>
                                        </p:tgtEl>
                                        <p:attrNameLst>
                                          <p:attrName>ppt_x</p:attrName>
                                          <p:attrName>ppt_y</p:attrName>
                                        </p:attrNameLst>
                                      </p:cBhvr>
                                      <p:rCtr x="7135" y="-15856"/>
                                    </p:animMotion>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C1AB25D0-0298-45F6-B139-29390DBE58B6}"/>
              </a:ext>
            </a:extLst>
          </p:cNvPr>
          <p:cNvSpPr>
            <a:spLocks noGrp="1"/>
          </p:cNvSpPr>
          <p:nvPr>
            <p:ph type="title"/>
          </p:nvPr>
        </p:nvSpPr>
        <p:spPr/>
        <p:txBody>
          <a:bodyPr/>
          <a:lstStyle/>
          <a:p>
            <a:r>
              <a:rPr lang="en-US" dirty="0"/>
              <a:t>Decoy effect</a:t>
            </a:r>
          </a:p>
        </p:txBody>
      </p:sp>
      <p:pic>
        <p:nvPicPr>
          <p:cNvPr id="3074" name="Picture 2" descr="Resultado de imagem para decoy effect">
            <a:extLst>
              <a:ext uri="{FF2B5EF4-FFF2-40B4-BE49-F238E27FC236}">
                <a16:creationId xmlns:a16="http://schemas.microsoft.com/office/drawing/2014/main" id="{AE0C5C5F-BEC1-408F-8B36-2B3C13182F6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2786941" y="2249488"/>
            <a:ext cx="6614943" cy="3541712"/>
          </a:xfrm>
          <a:prstGeom prst="rect">
            <a:avLst/>
          </a:prstGeom>
          <a:noFill/>
          <a:extLst>
            <a:ext uri="{909E8E84-426E-40DD-AFC4-6F175D3DCCD1}">
              <a14:hiddenFill xmlns:a14="http://schemas.microsoft.com/office/drawing/2010/main">
                <a:solidFill>
                  <a:srgbClr val="FFFFFF"/>
                </a:solidFill>
              </a14:hiddenFill>
            </a:ext>
          </a:extLst>
        </p:spPr>
      </p:pic>
      <p:pic>
        <p:nvPicPr>
          <p:cNvPr id="4" name="Imagem 3">
            <a:extLst>
              <a:ext uri="{FF2B5EF4-FFF2-40B4-BE49-F238E27FC236}">
                <a16:creationId xmlns:a16="http://schemas.microsoft.com/office/drawing/2014/main" id="{A05B0FD7-7FC4-4148-9690-905D4C7F8A06}"/>
              </a:ext>
            </a:extLst>
          </p:cNvPr>
          <p:cNvPicPr>
            <a:picLocks noChangeAspect="1"/>
          </p:cNvPicPr>
          <p:nvPr/>
        </p:nvPicPr>
        <p:blipFill rotWithShape="1">
          <a:blip r:embed="rId4"/>
          <a:srcRect l="15479" t="24634" r="20399"/>
          <a:stretch/>
        </p:blipFill>
        <p:spPr>
          <a:xfrm>
            <a:off x="2786941" y="1833680"/>
            <a:ext cx="6614944" cy="4373328"/>
          </a:xfrm>
          <a:prstGeom prst="rect">
            <a:avLst/>
          </a:prstGeom>
        </p:spPr>
      </p:pic>
      <p:sp>
        <p:nvSpPr>
          <p:cNvPr id="5" name="CaixaDeTexto 4">
            <a:extLst>
              <a:ext uri="{FF2B5EF4-FFF2-40B4-BE49-F238E27FC236}">
                <a16:creationId xmlns:a16="http://schemas.microsoft.com/office/drawing/2014/main" id="{FCF75468-50F5-4C1C-A104-11734DBF23C1}"/>
              </a:ext>
            </a:extLst>
          </p:cNvPr>
          <p:cNvSpPr txBox="1"/>
          <p:nvPr/>
        </p:nvSpPr>
        <p:spPr>
          <a:xfrm>
            <a:off x="8380521" y="6488668"/>
            <a:ext cx="3225114" cy="369332"/>
          </a:xfrm>
          <a:prstGeom prst="rect">
            <a:avLst/>
          </a:prstGeom>
          <a:noFill/>
        </p:spPr>
        <p:txBody>
          <a:bodyPr wrap="none" rtlCol="0">
            <a:spAutoFit/>
          </a:bodyPr>
          <a:lstStyle/>
          <a:p>
            <a:r>
              <a:rPr lang="en-US" dirty="0">
                <a:hlinkClick r:id="rId5"/>
              </a:rPr>
              <a:t>https://youtu.be/33aaQdtD20k</a:t>
            </a:r>
            <a:r>
              <a:rPr lang="en-US" dirty="0"/>
              <a:t> </a:t>
            </a:r>
          </a:p>
        </p:txBody>
      </p:sp>
    </p:spTree>
    <p:extLst>
      <p:ext uri="{BB962C8B-B14F-4D97-AF65-F5344CB8AC3E}">
        <p14:creationId xmlns:p14="http://schemas.microsoft.com/office/powerpoint/2010/main" val="913059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E7A0BA61-9C4F-4715-8B07-D4B290180076}"/>
              </a:ext>
            </a:extLst>
          </p:cNvPr>
          <p:cNvSpPr>
            <a:spLocks noGrp="1"/>
          </p:cNvSpPr>
          <p:nvPr>
            <p:ph type="title"/>
          </p:nvPr>
        </p:nvSpPr>
        <p:spPr/>
        <p:txBody>
          <a:bodyPr/>
          <a:lstStyle/>
          <a:p>
            <a:endParaRPr lang="en-US"/>
          </a:p>
        </p:txBody>
      </p:sp>
      <p:pic>
        <p:nvPicPr>
          <p:cNvPr id="5" name="Espaço Reservado para Conteúdo 4">
            <a:extLst>
              <a:ext uri="{FF2B5EF4-FFF2-40B4-BE49-F238E27FC236}">
                <a16:creationId xmlns:a16="http://schemas.microsoft.com/office/drawing/2014/main" id="{4EFD21DC-4D2F-4FA2-8ECE-8C756E2E14AC}"/>
              </a:ext>
            </a:extLst>
          </p:cNvPr>
          <p:cNvPicPr>
            <a:picLocks noGrp="1" noChangeAspect="1"/>
          </p:cNvPicPr>
          <p:nvPr>
            <p:ph idx="1"/>
          </p:nvPr>
        </p:nvPicPr>
        <p:blipFill>
          <a:blip r:embed="rId2"/>
          <a:stretch>
            <a:fillRect/>
          </a:stretch>
        </p:blipFill>
        <p:spPr>
          <a:xfrm>
            <a:off x="1960575" y="1121238"/>
            <a:ext cx="8267673" cy="5344876"/>
          </a:xfrm>
          <a:prstGeom prst="rect">
            <a:avLst/>
          </a:prstGeom>
        </p:spPr>
      </p:pic>
      <p:pic>
        <p:nvPicPr>
          <p:cNvPr id="4" name="Imagem 3">
            <a:extLst>
              <a:ext uri="{FF2B5EF4-FFF2-40B4-BE49-F238E27FC236}">
                <a16:creationId xmlns:a16="http://schemas.microsoft.com/office/drawing/2014/main" id="{93CF00DD-FEBA-4F0F-A5F8-7972BDED7C40}"/>
              </a:ext>
            </a:extLst>
          </p:cNvPr>
          <p:cNvPicPr>
            <a:picLocks noChangeAspect="1"/>
          </p:cNvPicPr>
          <p:nvPr/>
        </p:nvPicPr>
        <p:blipFill rotWithShape="1">
          <a:blip r:embed="rId3"/>
          <a:srcRect l="71633" t="14559" r="5596" b="49950"/>
          <a:stretch/>
        </p:blipFill>
        <p:spPr>
          <a:xfrm>
            <a:off x="162873" y="385404"/>
            <a:ext cx="2776243" cy="1471668"/>
          </a:xfrm>
          <a:prstGeom prst="rect">
            <a:avLst/>
          </a:prstGeom>
        </p:spPr>
      </p:pic>
    </p:spTree>
    <p:extLst>
      <p:ext uri="{BB962C8B-B14F-4D97-AF65-F5344CB8AC3E}">
        <p14:creationId xmlns:p14="http://schemas.microsoft.com/office/powerpoint/2010/main" val="3723132225"/>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o">
  <a:themeElements>
    <a:clrScheme name="Circuit">
      <a:dk1>
        <a:sysClr val="windowText" lastClr="000000"/>
      </a:dk1>
      <a:lt1>
        <a:sysClr val="window" lastClr="FFFFFF"/>
      </a:lt1>
      <a:dk2>
        <a:srgbClr val="252C36"/>
      </a:dk2>
      <a:lt2>
        <a:srgbClr val="7C96A3"/>
      </a:lt2>
      <a:accent1>
        <a:srgbClr val="4FD093"/>
      </a:accent1>
      <a:accent2>
        <a:srgbClr val="54BCDF"/>
      </a:accent2>
      <a:accent3>
        <a:srgbClr val="A262D0"/>
      </a:accent3>
      <a:accent4>
        <a:srgbClr val="D7537B"/>
      </a:accent4>
      <a:accent5>
        <a:srgbClr val="E78045"/>
      </a:accent5>
      <a:accent6>
        <a:srgbClr val="84C350"/>
      </a:accent6>
      <a:hlink>
        <a:srgbClr val="22FFFF"/>
      </a:hlink>
      <a:folHlink>
        <a:srgbClr val="9BF3FD"/>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40000"/>
              </a:schemeClr>
            </a:gs>
            <a:gs pos="100000">
              <a:schemeClr val="phClr">
                <a:shade val="92000"/>
                <a:hueMod val="104000"/>
                <a:satMod val="140000"/>
                <a:lumMod val="48000"/>
              </a:schemeClr>
            </a:gs>
          </a:gsLst>
          <a:lin ang="5040000" scaled="0"/>
        </a:gradFill>
        <a:blipFill>
          <a:blip xmlns:r="http://schemas.openxmlformats.org/officeDocument/2006/relationships" r:embed="rId1">
            <a:duotone>
              <a:schemeClr val="phClr">
                <a:shade val="48000"/>
                <a:hueMod val="106000"/>
                <a:satMod val="140000"/>
                <a:lumMod val="42000"/>
              </a:schemeClr>
              <a:schemeClr val="phClr">
                <a:tint val="98000"/>
                <a:hueMod val="92000"/>
                <a:satMod val="220000"/>
                <a:lumMod val="9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142578CA-DEC9-49C3-80AF-C113973CC9A9}"/>
    </a:ext>
  </a:extLst>
</a:theme>
</file>

<file path=ppt/theme/theme2.xml><?xml version="1.0" encoding="utf-8"?>
<a:theme xmlns:a="http://schemas.openxmlformats.org/drawingml/2006/main" name="Tema do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TM04033919[[fn=Circuito]]</Template>
  <TotalTime>458</TotalTime>
  <Words>555</Words>
  <Application>Microsoft Office PowerPoint</Application>
  <PresentationFormat>Widescreen</PresentationFormat>
  <Paragraphs>46</Paragraphs>
  <Slides>19</Slides>
  <Notes>2</Notes>
  <HiddenSlides>0</HiddenSlides>
  <MMClips>0</MMClips>
  <ScaleCrop>false</ScaleCrop>
  <HeadingPairs>
    <vt:vector size="6" baseType="variant">
      <vt:variant>
        <vt:lpstr>Fontes usadas</vt:lpstr>
      </vt:variant>
      <vt:variant>
        <vt:i4>4</vt:i4>
      </vt:variant>
      <vt:variant>
        <vt:lpstr>Tema</vt:lpstr>
      </vt:variant>
      <vt:variant>
        <vt:i4>1</vt:i4>
      </vt:variant>
      <vt:variant>
        <vt:lpstr>Títulos de slides</vt:lpstr>
      </vt:variant>
      <vt:variant>
        <vt:i4>19</vt:i4>
      </vt:variant>
    </vt:vector>
  </HeadingPairs>
  <TitlesOfParts>
    <vt:vector size="24" baseType="lpstr">
      <vt:lpstr>Arial</vt:lpstr>
      <vt:lpstr>Calibri</vt:lpstr>
      <vt:lpstr>Trebuchet MS</vt:lpstr>
      <vt:lpstr>Tw Cen MT</vt:lpstr>
      <vt:lpstr>Circuito</vt:lpstr>
      <vt:lpstr>Chapter 18 - Human Decision Making and recommender systems</vt:lpstr>
      <vt:lpstr>CHoices</vt:lpstr>
      <vt:lpstr>Apresentação do PowerPoint</vt:lpstr>
      <vt:lpstr>Apresentação do PowerPoint</vt:lpstr>
      <vt:lpstr>Apresentação do PowerPoint</vt:lpstr>
      <vt:lpstr>Apresentação do PowerPoint</vt:lpstr>
      <vt:lpstr>Perception</vt:lpstr>
      <vt:lpstr>Decoy effect</vt:lpstr>
      <vt:lpstr>Apresentação do PowerPoint</vt:lpstr>
      <vt:lpstr>Apresentação do PowerPoint</vt:lpstr>
      <vt:lpstr>CHoices</vt:lpstr>
      <vt:lpstr>Apresentação do PowerPoint</vt:lpstr>
      <vt:lpstr>Apresentação do PowerPoint</vt:lpstr>
      <vt:lpstr>Apresentação do PowerPoint</vt:lpstr>
      <vt:lpstr>Apresentação do PowerPoint</vt:lpstr>
      <vt:lpstr>Apresentação do PowerPoint</vt:lpstr>
      <vt:lpstr>Apresentação do PowerPoint</vt:lpstr>
      <vt:lpstr>Conlcusions</vt:lpstr>
      <vt:lpstr>Conclusions – Preference construction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Chapter 18 - Human Decision Making and recommender systems</dc:title>
  <dc:creator>Luis Kopp</dc:creator>
  <cp:lastModifiedBy>Luis Kopp</cp:lastModifiedBy>
  <cp:revision>18</cp:revision>
  <dcterms:created xsi:type="dcterms:W3CDTF">2018-07-06T16:15:02Z</dcterms:created>
  <dcterms:modified xsi:type="dcterms:W3CDTF">2018-07-09T19:40:59Z</dcterms:modified>
</cp:coreProperties>
</file>

<file path=docProps/thumbnail.jpeg>
</file>